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2" r:id="rId3"/>
    <p:sldId id="276" r:id="rId4"/>
    <p:sldId id="278" r:id="rId5"/>
    <p:sldId id="274" r:id="rId6"/>
    <p:sldId id="277" r:id="rId7"/>
    <p:sldId id="286" r:id="rId8"/>
    <p:sldId id="282" r:id="rId9"/>
    <p:sldId id="279" r:id="rId10"/>
    <p:sldId id="280" r:id="rId11"/>
    <p:sldId id="284" r:id="rId12"/>
    <p:sldId id="285" r:id="rId13"/>
    <p:sldId id="301" r:id="rId14"/>
    <p:sldId id="287" r:id="rId15"/>
    <p:sldId id="293" r:id="rId16"/>
    <p:sldId id="281" r:id="rId17"/>
    <p:sldId id="289" r:id="rId18"/>
    <p:sldId id="296" r:id="rId19"/>
    <p:sldId id="292" r:id="rId20"/>
    <p:sldId id="294" r:id="rId21"/>
    <p:sldId id="295" r:id="rId22"/>
    <p:sldId id="29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B2CAA5"/>
    <a:srgbClr val="006300"/>
    <a:srgbClr val="67A7E0"/>
    <a:srgbClr val="F28570"/>
    <a:srgbClr val="88CF83"/>
    <a:srgbClr val="181818"/>
    <a:srgbClr val="2F3BBF"/>
    <a:srgbClr val="4ED6A4"/>
    <a:srgbClr val="CFB8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7AA01D-930F-6D47-B7EF-F2135BAFEE61}" v="28" dt="2024-09-05T19:53:56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8"/>
    <p:restoredTop sz="64888"/>
  </p:normalViewPr>
  <p:slideViewPr>
    <p:cSldViewPr snapToGrid="0">
      <p:cViewPr varScale="1">
        <p:scale>
          <a:sx n="73" d="100"/>
          <a:sy n="73" d="100"/>
        </p:scale>
        <p:origin x="30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E5823-0542-1F40-AF15-4A56BA379205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5D8A5-D43B-EB40-82AE-D7CF193CB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7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Artwork Source: https://</a:t>
            </a:r>
            <a:r>
              <a:rPr lang="en-US" dirty="0" err="1"/>
              <a:t>allisonhorst.com</a:t>
            </a:r>
            <a:r>
              <a:rPr lang="en-US" dirty="0"/>
              <a:t>/everything-else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8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Both"/>
            </a:pPr>
            <a:r>
              <a:rPr lang="en-US" dirty="0"/>
              <a:t>Click the dropdown and select “Debug Python File”</a:t>
            </a:r>
          </a:p>
          <a:p>
            <a:pPr marL="228600" indent="-228600">
              <a:buFontTx/>
              <a:buAutoNum type="arabicParenBoth"/>
            </a:pPr>
            <a:endParaRPr lang="en-US" dirty="0"/>
          </a:p>
          <a:p>
            <a:pPr marL="228600" indent="-228600">
              <a:buFontTx/>
              <a:buAutoNum type="arabicParenBoth"/>
            </a:pPr>
            <a:r>
              <a:rPr lang="en-US" dirty="0"/>
              <a:t>The “Run” button should be replaced with the “Debug” button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5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Python Interpreter for the OnDemand (Viz) nodes is 3.68, which is not supported by the debugger. </a:t>
            </a:r>
          </a:p>
          <a:p>
            <a:endParaRPr lang="en-US" dirty="0"/>
          </a:p>
          <a:p>
            <a:r>
              <a:rPr lang="en-US" dirty="0"/>
              <a:t>If you haven’t set the Python Extension to use a different interpreter (like Anaconda), then you will likely see this error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2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 Python Interpreter: </a:t>
            </a:r>
          </a:p>
          <a:p>
            <a:r>
              <a:rPr lang="en-US" dirty="0"/>
              <a:t>(1-3): Open a New Terminal</a:t>
            </a:r>
          </a:p>
          <a:p>
            <a:endParaRPr lang="en-US" dirty="0"/>
          </a:p>
          <a:p>
            <a:r>
              <a:rPr lang="en-US" dirty="0"/>
              <a:t>In the Terminal:</a:t>
            </a:r>
          </a:p>
          <a:p>
            <a:r>
              <a:rPr lang="en-US" dirty="0"/>
              <a:t>(4) Load anaconda (base environment)</a:t>
            </a:r>
          </a:p>
          <a:p>
            <a:endParaRPr lang="en-US" dirty="0"/>
          </a:p>
          <a:p>
            <a:r>
              <a:rPr lang="en-US" dirty="0"/>
              <a:t>(5) List the file path to the base Anaconda’s python interpreter</a:t>
            </a:r>
          </a:p>
          <a:p>
            <a:endParaRPr lang="en-US" dirty="0"/>
          </a:p>
          <a:p>
            <a:r>
              <a:rPr lang="en-US" dirty="0"/>
              <a:t>*Make sure to </a:t>
            </a:r>
            <a:r>
              <a:rPr lang="en-US" dirty="0" err="1"/>
              <a:t>copy+paste</a:t>
            </a:r>
            <a:r>
              <a:rPr lang="en-US" dirty="0"/>
              <a:t> the file path*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79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Open the Command </a:t>
            </a:r>
            <a:r>
              <a:rPr lang="en-US" dirty="0" err="1"/>
              <a:t>Pallete</a:t>
            </a:r>
            <a:r>
              <a:rPr lang="en-US" dirty="0"/>
              <a:t> in VS Code (short cut keys for Windows (Left) and Mac (Right)</a:t>
            </a:r>
          </a:p>
          <a:p>
            <a:endParaRPr lang="en-US" dirty="0"/>
          </a:p>
          <a:p>
            <a:r>
              <a:rPr lang="en-US" dirty="0"/>
              <a:t>(2) Pick the python extensions “Select Interpreter” option. </a:t>
            </a:r>
          </a:p>
          <a:p>
            <a:endParaRPr lang="en-US" dirty="0"/>
          </a:p>
          <a:p>
            <a:r>
              <a:rPr lang="en-US" dirty="0"/>
              <a:t>Information on Selecting the Python Interpreter in VS Code: </a:t>
            </a:r>
          </a:p>
          <a:p>
            <a:r>
              <a:rPr lang="en-US" dirty="0"/>
              <a:t>https://</a:t>
            </a:r>
            <a:r>
              <a:rPr lang="en-US" dirty="0" err="1"/>
              <a:t>code.visualstudio.com</a:t>
            </a:r>
            <a:r>
              <a:rPr lang="en-US" dirty="0"/>
              <a:t>/docs/python/</a:t>
            </a:r>
            <a:r>
              <a:rPr lang="en-US" dirty="0" err="1"/>
              <a:t>environments#_working-with-python-interpreters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8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45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paused on line 10, the user should see a similar set of variables and values. </a:t>
            </a:r>
          </a:p>
          <a:p>
            <a:endParaRPr lang="en-US" dirty="0"/>
          </a:p>
          <a:p>
            <a:r>
              <a:rPr lang="en-US" dirty="0"/>
              <a:t>Demo: Show how the variables can be viewed and modified.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27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“Continue” button will move from breakpoint to breakpoint, until reaching the end of the program’s execution (or an error is reached).</a:t>
            </a:r>
          </a:p>
          <a:p>
            <a:endParaRPr lang="en-US" dirty="0"/>
          </a:p>
          <a:p>
            <a:r>
              <a:rPr lang="en-US" dirty="0"/>
              <a:t>The “Step Into” button, enables users to observe the path of a program’s execution line-by-line, including “stepping into” functions called. </a:t>
            </a:r>
          </a:p>
          <a:p>
            <a:endParaRPr lang="en-US" dirty="0"/>
          </a:p>
          <a:p>
            <a:r>
              <a:rPr lang="en-US" dirty="0"/>
              <a:t>Demo: Show how each option affects the execution of </a:t>
            </a:r>
            <a:r>
              <a:rPr lang="en-US"/>
              <a:t>the program.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61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inside the “</a:t>
            </a:r>
            <a:r>
              <a:rPr lang="en-US" dirty="0" err="1"/>
              <a:t>Fizz_Buzz</a:t>
            </a:r>
            <a:r>
              <a:rPr lang="en-US" dirty="0"/>
              <a:t>” method, the variable display will update as shown. </a:t>
            </a:r>
          </a:p>
          <a:p>
            <a:endParaRPr lang="en-US" dirty="0"/>
          </a:p>
          <a:p>
            <a:r>
              <a:rPr lang="en-US" dirty="0"/>
              <a:t>Note how </a:t>
            </a:r>
            <a:r>
              <a:rPr lang="en-US" dirty="0" err="1"/>
              <a:t>test_val</a:t>
            </a:r>
            <a:r>
              <a:rPr lang="en-US" dirty="0"/>
              <a:t> is now listed as a ”Global” and the appearance of the method’s variables, “Local”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43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Over – This button enables for coding stepping that stays in the current scope – e.g. no stepping into a method call, loop, or conditional statement</a:t>
            </a:r>
          </a:p>
          <a:p>
            <a:endParaRPr lang="en-US" dirty="0"/>
          </a:p>
          <a:p>
            <a:r>
              <a:rPr lang="en-US" dirty="0"/>
              <a:t>Step Out – This button continues code execution and pauses at the calling/higher level of scope – e.g. the point where a method was call, the end of a loop, or outside a conditional statement.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4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Restart – This button will end the program’s execution and then start over</a:t>
            </a:r>
          </a:p>
          <a:p>
            <a:endParaRPr lang="en-US" dirty="0"/>
          </a:p>
          <a:p>
            <a:r>
              <a:rPr lang="en-US" dirty="0"/>
              <a:t>Stop – This will stop both the program’s execution and the debugger</a:t>
            </a:r>
          </a:p>
          <a:p>
            <a:endParaRPr lang="en-US" dirty="0"/>
          </a:p>
          <a:p>
            <a:r>
              <a:rPr lang="en-US" dirty="0"/>
              <a:t>*Key warning – Any changes made to variables within the debugger are only temporary. That’s great for testing, but does mean the data will be gone when restarting or stopping a debugging session*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covers the basics of using VS Code’s (Visual Studio Code) built-in debugger and is divided into three parts:</a:t>
            </a:r>
          </a:p>
          <a:p>
            <a:endParaRPr lang="en-US" dirty="0"/>
          </a:p>
          <a:p>
            <a:r>
              <a:rPr lang="en-US" dirty="0"/>
              <a:t>(1) Demonstrate how to start a VS Code Server through OnDemand - https://</a:t>
            </a:r>
            <a:r>
              <a:rPr lang="en-US" dirty="0" err="1"/>
              <a:t>ondemand.rc.colorado.edu</a:t>
            </a:r>
            <a:r>
              <a:rPr lang="en-US" dirty="0"/>
              <a:t>/pun/sys/dashboard </a:t>
            </a:r>
          </a:p>
          <a:p>
            <a:endParaRPr lang="en-US" dirty="0"/>
          </a:p>
          <a:p>
            <a:r>
              <a:rPr lang="en-US" dirty="0"/>
              <a:t>(2) Provide an overview of VS Code’s user interface</a:t>
            </a:r>
          </a:p>
          <a:p>
            <a:endParaRPr lang="en-US" dirty="0"/>
          </a:p>
          <a:p>
            <a:r>
              <a:rPr lang="en-US" dirty="0"/>
              <a:t>(3) Explain how to prepare and then use the debugger on a Python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47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variables (e.g. an object’s field) or programmatic expressions can be observed with the “Watch” feature. </a:t>
            </a:r>
          </a:p>
          <a:p>
            <a:endParaRPr lang="en-US" dirty="0"/>
          </a:p>
          <a:p>
            <a:r>
              <a:rPr lang="en-US" dirty="0"/>
              <a:t>The variables or expression being watched will be automatically updated, always providing an up-to-date view of system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25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mindful, you will often run into “Undefined” errors with watchlists because the variables used are no longer in-scope.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2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dirty="0"/>
              <a:t>Open the Interactive Apps dropdown (Top Menu Bar)</a:t>
            </a:r>
          </a:p>
          <a:p>
            <a:pPr marL="228600" indent="-228600">
              <a:buAutoNum type="arabicParenBoth"/>
            </a:pPr>
            <a:endParaRPr lang="en-US" dirty="0"/>
          </a:p>
          <a:p>
            <a:pPr marL="228600" indent="-228600">
              <a:buAutoNum type="arabicParenBoth"/>
            </a:pPr>
            <a:r>
              <a:rPr lang="en-US" dirty="0"/>
              <a:t>Select “VS Code-Server”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VS Code OnDemand Documentation: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/latest/gateways/</a:t>
            </a:r>
            <a:r>
              <a:rPr lang="en-US" dirty="0" err="1"/>
              <a:t>OnDemand.html#vs-code-server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9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(3) Select your preferred configuration [4 cores, 4 hours]</a:t>
            </a:r>
          </a:p>
          <a:p>
            <a:endParaRPr lang="en-US" dirty="0"/>
          </a:p>
          <a:p>
            <a:r>
              <a:rPr lang="en-US" dirty="0"/>
              <a:t>(4) Launch the VS Code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6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(5) Once the server has started, click “Connect to VS Code”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7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debug a python program, VS Code will need to have the Python Extension installed.</a:t>
            </a:r>
          </a:p>
          <a:p>
            <a:endParaRPr lang="en-US" dirty="0"/>
          </a:p>
          <a:p>
            <a:r>
              <a:rPr lang="en-US" dirty="0"/>
              <a:t>Extensions can be found by clicking the stack of blocks in the top-left of the user interface.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1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dirty="0"/>
              <a:t>Click the “Extensions” tab</a:t>
            </a:r>
          </a:p>
          <a:p>
            <a:pPr marL="228600" indent="-228600">
              <a:buAutoNum type="arabicParenBoth"/>
            </a:pPr>
            <a:r>
              <a:rPr lang="en-US" dirty="0"/>
              <a:t>Type “Python” into search provided search bar. </a:t>
            </a:r>
          </a:p>
          <a:p>
            <a:pPr marL="228600" indent="-228600">
              <a:buAutoNum type="arabicParenBoth"/>
            </a:pPr>
            <a:r>
              <a:rPr lang="en-US" dirty="0"/>
              <a:t>Click “Install” next to the Python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1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Copy+paste</a:t>
            </a:r>
            <a:r>
              <a:rPr lang="en-US" dirty="0"/>
              <a:t> the </a:t>
            </a:r>
            <a:r>
              <a:rPr lang="en-US" dirty="0" err="1"/>
              <a:t>FizzBuzz.py’s</a:t>
            </a:r>
            <a:r>
              <a:rPr lang="en-US" dirty="0"/>
              <a:t> code into a new file in your VS Code session.</a:t>
            </a:r>
          </a:p>
          <a:p>
            <a:endParaRPr lang="en-US" dirty="0"/>
          </a:p>
          <a:p>
            <a:r>
              <a:rPr lang="en-US" dirty="0"/>
              <a:t>This file is also provided in this presentations </a:t>
            </a:r>
            <a:r>
              <a:rPr lang="en-US" dirty="0" err="1"/>
              <a:t>Github</a:t>
            </a:r>
            <a:r>
              <a:rPr lang="en-US" dirty="0"/>
              <a:t> Repo: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ResearchComputing</a:t>
            </a:r>
            <a:r>
              <a:rPr lang="en-US" dirty="0"/>
              <a:t>/</a:t>
            </a:r>
            <a:r>
              <a:rPr lang="en-US" dirty="0" err="1"/>
              <a:t>debugging_with_vs_code_shortcourse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7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Breakpoints can be used to temporarily pause a program’s execution.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paused, the state of the program’s data (variables, registers, etc.) can be observed and even modified.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(1) Add a breakpoint on Line 10 </a:t>
            </a:r>
            <a:r>
              <a:rPr lang="en-US" dirty="0" err="1"/>
              <a:t>test_val</a:t>
            </a:r>
            <a:r>
              <a:rPr lang="en-US" dirty="0"/>
              <a:t>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D8A5-D43B-EB40-82AE-D7CF193CBE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43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DDAC4-615A-D18E-AF94-391434774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6096000"/>
            <a:ext cx="8229600" cy="1588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E6AD962-ADD2-7942-AEEE-48818CDFC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6254481"/>
            <a:ext cx="2316544" cy="4609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twitter.com/allison_horst?lang=e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llisonhorst.com/everything-els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commons.wikimedia.org/wiki/File:Microsoft_logo.svg?uselang=en#Licensing" TargetMode="External"/><Relationship Id="rId4" Type="http://schemas.openxmlformats.org/officeDocument/2006/relationships/hyperlink" Target="https://commons.wikimedia.org/wiki/File:Apple_logo_grey.sv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debugging_with_vs_code_shortcourse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300EE-23E3-8B48-8552-30A0D75D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" y="0"/>
            <a:ext cx="9141242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C9A0B-9F7C-89BD-E7E3-2F2BB71DAC8F}"/>
              </a:ext>
            </a:extLst>
          </p:cNvPr>
          <p:cNvSpPr/>
          <p:nvPr/>
        </p:nvSpPr>
        <p:spPr>
          <a:xfrm>
            <a:off x="1066800" y="280307"/>
            <a:ext cx="7010400" cy="4686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A5CA4B-AC6B-CF56-AD27-898EBDF721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6800" y="459922"/>
            <a:ext cx="7010400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F3BB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Debugging with VS Code</a:t>
            </a:r>
          </a:p>
        </p:txBody>
      </p:sp>
      <p:pic>
        <p:nvPicPr>
          <p:cNvPr id="1026" name="Picture 2" descr="Comic panels of an alligator trying to debug some code. First panel: A confident looking alligator gets an error message. Second panel: a few minutes later, the error remains and the alligator is looking carefully at their code. Third panel: 10 minutes after that, the error remains and the alligator is giving a frustrated &quot;RAAAR&quot; while desperately typing. Fourth panel: The error remains, and the alligator looks exhausted and exasperated, and a thought bubble reads &quot;maybe it's a bug.&quot; Fifth panel: A friendly flamingo comes over to take a look, and reads aloud from the problematic code a spelling error: &quot;L-E-N-G-H-T.&quot; Only the tail of the alligator is visible as it stomp stomp stomps out of the panel roaring.">
            <a:extLst>
              <a:ext uri="{FF2B5EF4-FFF2-40B4-BE49-F238E27FC236}">
                <a16:creationId xmlns:a16="http://schemas.microsoft.com/office/drawing/2014/main" id="{35F1970E-9D63-9104-DAB1-D0AC26FA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56" y="1085689"/>
            <a:ext cx="6375287" cy="35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FF676852-6BA7-1DAC-8F25-E0132DF64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93" y="5348211"/>
            <a:ext cx="2050212" cy="1049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5E033-2114-1894-F629-AB131E74DA4F}"/>
              </a:ext>
            </a:extLst>
          </p:cNvPr>
          <p:cNvSpPr txBox="1"/>
          <p:nvPr/>
        </p:nvSpPr>
        <p:spPr>
          <a:xfrm>
            <a:off x="3124200" y="4610498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Artwork </a:t>
            </a: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by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@allison_horst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4BEF-B17D-6319-6008-52070B2DB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943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Breakpoints</a:t>
            </a:r>
          </a:p>
        </p:txBody>
      </p:sp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C113C6F9-6979-D2EF-DE51-C364FFFF1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86200" y="2209800"/>
            <a:ext cx="68580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278A6C-E4A7-BF41-2A13-7A8D966B02BA}"/>
              </a:ext>
            </a:extLst>
          </p:cNvPr>
          <p:cNvSpPr txBox="1"/>
          <p:nvPr/>
        </p:nvSpPr>
        <p:spPr>
          <a:xfrm>
            <a:off x="762000" y="2090172"/>
            <a:ext cx="7848600" cy="2677656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10 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11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12 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Fizz_Buzz(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13</a:t>
            </a:r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14 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"Results: ”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15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E0ECAB-232A-0DC8-5321-562802F1F0B2}"/>
              </a:ext>
            </a:extLst>
          </p:cNvPr>
          <p:cNvGrpSpPr/>
          <p:nvPr/>
        </p:nvGrpSpPr>
        <p:grpSpPr>
          <a:xfrm>
            <a:off x="822960" y="2552700"/>
            <a:ext cx="548640" cy="662940"/>
            <a:chOff x="822960" y="2552700"/>
            <a:chExt cx="548640" cy="6629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69E9544-5E91-31A5-6335-B144D80D3543}"/>
                </a:ext>
              </a:extLst>
            </p:cNvPr>
            <p:cNvSpPr/>
            <p:nvPr/>
          </p:nvSpPr>
          <p:spPr>
            <a:xfrm>
              <a:off x="914400" y="2552700"/>
              <a:ext cx="256032" cy="25603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Right pointing backhand index with solid fill">
              <a:extLst>
                <a:ext uri="{FF2B5EF4-FFF2-40B4-BE49-F238E27FC236}">
                  <a16:creationId xmlns:a16="http://schemas.microsoft.com/office/drawing/2014/main" id="{0CA9841A-744A-5919-621A-D44E5E2D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822960" y="2667000"/>
              <a:ext cx="548640" cy="54864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64FBE38-D8CD-D058-DF9B-5A0142A2969B}"/>
              </a:ext>
            </a:extLst>
          </p:cNvPr>
          <p:cNvSpPr/>
          <p:nvPr/>
        </p:nvSpPr>
        <p:spPr>
          <a:xfrm>
            <a:off x="662940" y="1991885"/>
            <a:ext cx="8046720" cy="2874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F32190A6-8359-DDAB-E552-7A611A70A5A9}"/>
              </a:ext>
            </a:extLst>
          </p:cNvPr>
          <p:cNvSpPr>
            <a:spLocks noChangeAspect="1"/>
          </p:cNvSpPr>
          <p:nvPr/>
        </p:nvSpPr>
        <p:spPr>
          <a:xfrm>
            <a:off x="200549" y="2454876"/>
            <a:ext cx="553213" cy="4572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41F50F1-14CE-7466-4F32-874A93D7D3A1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46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showing how to activate VS Code’s debug mode.">
            <a:extLst>
              <a:ext uri="{FF2B5EF4-FFF2-40B4-BE49-F238E27FC236}">
                <a16:creationId xmlns:a16="http://schemas.microsoft.com/office/drawing/2014/main" id="{F5ED3AB7-DA94-CD06-6AD5-E9AEBA71A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83" y="1819728"/>
            <a:ext cx="8259634" cy="32185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04AE30-6F58-1638-1412-5F2411949B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 the Debugger 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18B0191D-488F-D78E-2EB8-23D9E4FA5142}"/>
              </a:ext>
            </a:extLst>
          </p:cNvPr>
          <p:cNvSpPr/>
          <p:nvPr/>
        </p:nvSpPr>
        <p:spPr>
          <a:xfrm>
            <a:off x="4800600" y="2601084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12443F-A505-6F73-CEA0-491365791BB0}"/>
              </a:ext>
            </a:extLst>
          </p:cNvPr>
          <p:cNvSpPr/>
          <p:nvPr/>
        </p:nvSpPr>
        <p:spPr>
          <a:xfrm>
            <a:off x="7679620" y="1819728"/>
            <a:ext cx="439560" cy="313872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1CBE53-265B-9A2B-00F1-64866E21D69D}"/>
              </a:ext>
            </a:extLst>
          </p:cNvPr>
          <p:cNvSpPr/>
          <p:nvPr/>
        </p:nvSpPr>
        <p:spPr>
          <a:xfrm>
            <a:off x="5257800" y="2601084"/>
            <a:ext cx="2819400" cy="3048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VS Code’s “Run Debugger” Icon">
            <a:extLst>
              <a:ext uri="{FF2B5EF4-FFF2-40B4-BE49-F238E27FC236}">
                <a16:creationId xmlns:a16="http://schemas.microsoft.com/office/drawing/2014/main" id="{49ABEB4D-6BBA-A2AC-1C64-A890F3C42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09436"/>
            <a:ext cx="1320800" cy="10541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0EB7B8-928D-4CAC-7E7C-16935D63D443}"/>
              </a:ext>
            </a:extLst>
          </p:cNvPr>
          <p:cNvSpPr/>
          <p:nvPr/>
        </p:nvSpPr>
        <p:spPr>
          <a:xfrm>
            <a:off x="7213600" y="409436"/>
            <a:ext cx="1371600" cy="1054100"/>
          </a:xfrm>
          <a:prstGeom prst="roundRect">
            <a:avLst>
              <a:gd name="adj" fmla="val 7110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0204E6-7BC7-1144-F702-AA76DB9E6909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flipV="1">
            <a:off x="7899400" y="1463536"/>
            <a:ext cx="0" cy="35619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entagon 12">
            <a:extLst>
              <a:ext uri="{FF2B5EF4-FFF2-40B4-BE49-F238E27FC236}">
                <a16:creationId xmlns:a16="http://schemas.microsoft.com/office/drawing/2014/main" id="{A932BAFC-067D-1D4E-8FAB-C6C70E334A67}"/>
              </a:ext>
            </a:extLst>
          </p:cNvPr>
          <p:cNvSpPr/>
          <p:nvPr/>
        </p:nvSpPr>
        <p:spPr>
          <a:xfrm>
            <a:off x="6729157" y="784086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69831-2BFD-870E-2803-C666CFEA36AE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1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A7CCB-A3C5-21E5-7648-7CCB215C00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79248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Python Interpreter Error</a:t>
            </a:r>
          </a:p>
        </p:txBody>
      </p:sp>
      <p:pic>
        <p:nvPicPr>
          <p:cNvPr id="7" name="Picture 6" descr="A screenshot of an error message that reads “The debugger in the python extension no longer supports ptyhon versions minor than 3.7”">
            <a:extLst>
              <a:ext uri="{FF2B5EF4-FFF2-40B4-BE49-F238E27FC236}">
                <a16:creationId xmlns:a16="http://schemas.microsoft.com/office/drawing/2014/main" id="{39C77D9F-E593-EFE2-05E3-648BABA83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3" t="67620" r="34314" b="3791"/>
          <a:stretch/>
        </p:blipFill>
        <p:spPr>
          <a:xfrm>
            <a:off x="1289538" y="2095500"/>
            <a:ext cx="6564923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456DE77-9A76-CFE3-099E-E71D7F6DE109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7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CD51-176F-FD13-8EE3-735D633073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79248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Python Interpreters</a:t>
            </a:r>
          </a:p>
        </p:txBody>
      </p:sp>
      <p:pic>
        <p:nvPicPr>
          <p:cNvPr id="4" name="Picture 3" descr="A screenshot showing how to open a new terminal in VS Code by clicking the menu dropdown, then Terminal, and finally New Terminal. ">
            <a:extLst>
              <a:ext uri="{FF2B5EF4-FFF2-40B4-BE49-F238E27FC236}">
                <a16:creationId xmlns:a16="http://schemas.microsoft.com/office/drawing/2014/main" id="{D737C4CB-4DA2-C154-0809-8AD0CD9F8C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62"/>
          <a:stretch/>
        </p:blipFill>
        <p:spPr>
          <a:xfrm>
            <a:off x="762000" y="1115946"/>
            <a:ext cx="4800600" cy="2044749"/>
          </a:xfrm>
          <a:prstGeom prst="rect">
            <a:avLst/>
          </a:prstGeom>
        </p:spPr>
      </p:pic>
      <p:grpSp>
        <p:nvGrpSpPr>
          <p:cNvPr id="9" name="Group 8" descr="A screenshot of a terminal session where a user is checking the installed version of Python.">
            <a:extLst>
              <a:ext uri="{FF2B5EF4-FFF2-40B4-BE49-F238E27FC236}">
                <a16:creationId xmlns:a16="http://schemas.microsoft.com/office/drawing/2014/main" id="{05C6838F-5171-F42C-0A92-F1D8068D472E}"/>
              </a:ext>
            </a:extLst>
          </p:cNvPr>
          <p:cNvGrpSpPr/>
          <p:nvPr/>
        </p:nvGrpSpPr>
        <p:grpSpPr>
          <a:xfrm>
            <a:off x="2438400" y="3201041"/>
            <a:ext cx="6224588" cy="2857143"/>
            <a:chOff x="2919412" y="3223732"/>
            <a:chExt cx="6224588" cy="28571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1C65E-CF52-AE35-2CF9-82F5B31A38E1}"/>
                </a:ext>
              </a:extLst>
            </p:cNvPr>
            <p:cNvSpPr/>
            <p:nvPr/>
          </p:nvSpPr>
          <p:spPr>
            <a:xfrm>
              <a:off x="2919412" y="3268093"/>
              <a:ext cx="2352675" cy="2653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6439A9-BECF-5274-A524-0C679C425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3223732"/>
              <a:ext cx="6172200" cy="59258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D3C892-42E6-1B3D-2FAC-48E87B62C2A1}"/>
                </a:ext>
              </a:extLst>
            </p:cNvPr>
            <p:cNvSpPr/>
            <p:nvPr/>
          </p:nvSpPr>
          <p:spPr>
            <a:xfrm>
              <a:off x="2971800" y="3682731"/>
              <a:ext cx="6172200" cy="2398144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rgbClr val="F2857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[user]$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 python3 --version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    Python 3.6.8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rgbClr val="F2857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[user]$  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load anaconda 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rgbClr val="F2857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(base) [user]$   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python3 --version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    Python 3.11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rgbClr val="F2857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(base) [user]$ 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which python3 </a:t>
              </a:r>
            </a:p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     /anaconda/path-to-python-here</a:t>
              </a:r>
            </a:p>
          </p:txBody>
        </p:sp>
      </p:grpSp>
      <p:sp>
        <p:nvSpPr>
          <p:cNvPr id="3" name="Pentagon 2">
            <a:extLst>
              <a:ext uri="{FF2B5EF4-FFF2-40B4-BE49-F238E27FC236}">
                <a16:creationId xmlns:a16="http://schemas.microsoft.com/office/drawing/2014/main" id="{E47A6048-2069-56A7-0EE2-DE51D8793C80}"/>
              </a:ext>
            </a:extLst>
          </p:cNvPr>
          <p:cNvSpPr/>
          <p:nvPr/>
        </p:nvSpPr>
        <p:spPr>
          <a:xfrm>
            <a:off x="393192" y="1129630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C348B09E-B518-F138-FB18-7445A53A80C5}"/>
              </a:ext>
            </a:extLst>
          </p:cNvPr>
          <p:cNvSpPr/>
          <p:nvPr/>
        </p:nvSpPr>
        <p:spPr>
          <a:xfrm>
            <a:off x="792892" y="2568109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B1BEC642-51FA-633D-8EAF-1270E181FFE2}"/>
              </a:ext>
            </a:extLst>
          </p:cNvPr>
          <p:cNvSpPr/>
          <p:nvPr/>
        </p:nvSpPr>
        <p:spPr>
          <a:xfrm flipH="1">
            <a:off x="5224684" y="2568109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8822E15-3AFA-3F79-04FB-4E91A204FE01}"/>
              </a:ext>
            </a:extLst>
          </p:cNvPr>
          <p:cNvSpPr/>
          <p:nvPr/>
        </p:nvSpPr>
        <p:spPr>
          <a:xfrm>
            <a:off x="823362" y="1136891"/>
            <a:ext cx="307446" cy="32588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1A11A2-5168-F685-B674-1DE7461B19D6}"/>
              </a:ext>
            </a:extLst>
          </p:cNvPr>
          <p:cNvSpPr/>
          <p:nvPr/>
        </p:nvSpPr>
        <p:spPr>
          <a:xfrm>
            <a:off x="2988590" y="2547026"/>
            <a:ext cx="2205202" cy="32588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37252026-209F-71D0-8895-3EF138F9374E}"/>
              </a:ext>
            </a:extLst>
          </p:cNvPr>
          <p:cNvSpPr/>
          <p:nvPr/>
        </p:nvSpPr>
        <p:spPr>
          <a:xfrm>
            <a:off x="2201765" y="5272850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2BF4B0AA-610A-5719-D518-FF23C05DCD14}"/>
              </a:ext>
            </a:extLst>
          </p:cNvPr>
          <p:cNvSpPr/>
          <p:nvPr/>
        </p:nvSpPr>
        <p:spPr>
          <a:xfrm>
            <a:off x="2158701" y="4335116"/>
            <a:ext cx="368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F7BBC3A-1D22-89CA-487F-DA9549D46128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1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DD71-2B94-5D28-0726-1B62936F7A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79248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Python Interpreter</a:t>
            </a:r>
          </a:p>
        </p:txBody>
      </p:sp>
      <p:pic>
        <p:nvPicPr>
          <p:cNvPr id="4" name="Picture 3" descr="A screenshot of the Command Pallete in VS Code">
            <a:extLst>
              <a:ext uri="{FF2B5EF4-FFF2-40B4-BE49-F238E27FC236}">
                <a16:creationId xmlns:a16="http://schemas.microsoft.com/office/drawing/2014/main" id="{0BE76DB4-53E9-619E-4B50-701E4030B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 t="39023" r="42732" b="2440"/>
          <a:stretch/>
        </p:blipFill>
        <p:spPr>
          <a:xfrm>
            <a:off x="1658358" y="3505200"/>
            <a:ext cx="41148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EB27D-DA79-6E4D-8815-4876F9F3B87E}"/>
              </a:ext>
            </a:extLst>
          </p:cNvPr>
          <p:cNvSpPr txBox="1"/>
          <p:nvPr/>
        </p:nvSpPr>
        <p:spPr>
          <a:xfrm>
            <a:off x="6842146" y="6611779"/>
            <a:ext cx="2387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</a:t>
            </a:r>
            <a:r>
              <a:rPr lang="en-US" sz="1000" dirty="0" err="1"/>
              <a:t>Src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Apple Logo</a:t>
            </a:r>
            <a:r>
              <a:rPr lang="en-US" sz="1000" dirty="0"/>
              <a:t>, </a:t>
            </a:r>
            <a:r>
              <a:rPr lang="en-US" sz="1000" dirty="0">
                <a:hlinkClick r:id="rId5"/>
              </a:rPr>
              <a:t>Windows Logo</a:t>
            </a:r>
            <a:endParaRPr lang="en-US" sz="1000" dirty="0"/>
          </a:p>
        </p:txBody>
      </p:sp>
      <p:grpSp>
        <p:nvGrpSpPr>
          <p:cNvPr id="15" name="Group 14" descr="The shortcut keys for opening the Command Pallete in VS Code with Windows (Ctrl + Shift + P) and Mac (Up Command P)">
            <a:extLst>
              <a:ext uri="{FF2B5EF4-FFF2-40B4-BE49-F238E27FC236}">
                <a16:creationId xmlns:a16="http://schemas.microsoft.com/office/drawing/2014/main" id="{D0FE5CAD-5AEB-7A67-B874-016683F541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85651" y="1758496"/>
            <a:ext cx="7972698" cy="822960"/>
            <a:chOff x="180702" y="1438456"/>
            <a:chExt cx="7972698" cy="8229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093F1B-3809-F48F-7B1C-6D4F5D067E7D}"/>
                </a:ext>
              </a:extLst>
            </p:cNvPr>
            <p:cNvGrpSpPr/>
            <p:nvPr/>
          </p:nvGrpSpPr>
          <p:grpSpPr>
            <a:xfrm>
              <a:off x="1253409" y="1438456"/>
              <a:ext cx="3783550" cy="822960"/>
              <a:chOff x="1329609" y="2048130"/>
              <a:chExt cx="3783550" cy="822960"/>
            </a:xfrm>
          </p:grpSpPr>
          <p:pic>
            <p:nvPicPr>
              <p:cNvPr id="2054" name="Picture 6" descr="undefined">
                <a:extLst>
                  <a:ext uri="{FF2B5EF4-FFF2-40B4-BE49-F238E27FC236}">
                    <a16:creationId xmlns:a16="http://schemas.microsoft.com/office/drawing/2014/main" id="{796B8B61-A33F-0ABB-897B-56AD11251F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9609" y="2048130"/>
                <a:ext cx="822960" cy="822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76015D-7EFD-54A9-6F9B-80D80100900E}"/>
                  </a:ext>
                </a:extLst>
              </p:cNvPr>
              <p:cNvSpPr txBox="1"/>
              <p:nvPr/>
            </p:nvSpPr>
            <p:spPr>
              <a:xfrm>
                <a:off x="2209800" y="2228778"/>
                <a:ext cx="29033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Ctrl + Shift + P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1658BC-D2BF-EC4D-2D24-37B7EEA1B71C}"/>
                </a:ext>
              </a:extLst>
            </p:cNvPr>
            <p:cNvGrpSpPr/>
            <p:nvPr/>
          </p:nvGrpSpPr>
          <p:grpSpPr>
            <a:xfrm>
              <a:off x="5623711" y="1438456"/>
              <a:ext cx="2529689" cy="822960"/>
              <a:chOff x="5242711" y="1990593"/>
              <a:chExt cx="2529689" cy="82296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3F3DACBF-C405-910F-1C0C-242E6439E3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2711" y="1990593"/>
                <a:ext cx="692658" cy="822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F9897A-B709-AC2B-983C-C0D5A0D6D76D}"/>
                  </a:ext>
                </a:extLst>
              </p:cNvPr>
              <p:cNvSpPr txBox="1"/>
              <p:nvPr/>
            </p:nvSpPr>
            <p:spPr>
              <a:xfrm>
                <a:off x="6080911" y="2048130"/>
                <a:ext cx="1691489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⇧</a:t>
                </a:r>
                <a:r>
                  <a:rPr lang="en-US" sz="3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⌘ </a:t>
                </a:r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</a:t>
                </a:r>
                <a:endParaRPr lang="en-US" sz="3200" b="1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47E4CC1C-FB7F-A75D-0569-B6826FEF6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702" y="1484176"/>
              <a:ext cx="885142" cy="731520"/>
            </a:xfrm>
            <a:prstGeom prst="homePlat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6" name="Pentagon 15">
            <a:extLst>
              <a:ext uri="{FF2B5EF4-FFF2-40B4-BE49-F238E27FC236}">
                <a16:creationId xmlns:a16="http://schemas.microsoft.com/office/drawing/2014/main" id="{73F62E21-D38F-461A-A68B-03091E69CD24}"/>
              </a:ext>
            </a:extLst>
          </p:cNvPr>
          <p:cNvSpPr>
            <a:spLocks noChangeAspect="1"/>
          </p:cNvSpPr>
          <p:nvPr/>
        </p:nvSpPr>
        <p:spPr>
          <a:xfrm>
            <a:off x="585651" y="4053840"/>
            <a:ext cx="885142" cy="73152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341B137-CBBE-93A8-C60F-735BE0504E14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3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943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Debugger - Controls</a:t>
            </a:r>
          </a:p>
        </p:txBody>
      </p:sp>
      <p:grpSp>
        <p:nvGrpSpPr>
          <p:cNvPr id="3" name="Group 2" descr="A diagram representing the VS Code debugger’s controllers. From left to right the symbols represent Continue, Step-Over, Step-Into, Step-Out, Restart, and Stop">
            <a:extLst>
              <a:ext uri="{FF2B5EF4-FFF2-40B4-BE49-F238E27FC236}">
                <a16:creationId xmlns:a16="http://schemas.microsoft.com/office/drawing/2014/main" id="{7F04B582-08F4-BC8D-C2DB-584635B36800}"/>
              </a:ext>
            </a:extLst>
          </p:cNvPr>
          <p:cNvGrpSpPr/>
          <p:nvPr/>
        </p:nvGrpSpPr>
        <p:grpSpPr>
          <a:xfrm>
            <a:off x="495300" y="3017520"/>
            <a:ext cx="8153400" cy="1377700"/>
            <a:chOff x="495300" y="3017520"/>
            <a:chExt cx="8153400" cy="13777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8D2C537-CB1B-8F61-01EC-85FC2B1C6E79}"/>
                </a:ext>
              </a:extLst>
            </p:cNvPr>
            <p:cNvSpPr/>
            <p:nvPr/>
          </p:nvSpPr>
          <p:spPr>
            <a:xfrm>
              <a:off x="495300" y="3017520"/>
              <a:ext cx="8153400" cy="137770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1C9DD75-636F-926E-105B-412BCC12B6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485" y="3294890"/>
              <a:ext cx="516313" cy="822960"/>
              <a:chOff x="1752600" y="4709794"/>
              <a:chExt cx="234152" cy="41084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5DCC1C9-BDC7-0488-1088-1E1A2982F453}"/>
                  </a:ext>
                </a:extLst>
              </p:cNvPr>
              <p:cNvSpPr/>
              <p:nvPr/>
            </p:nvSpPr>
            <p:spPr>
              <a:xfrm>
                <a:off x="1752600" y="4709794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476946-93F8-99A2-D1E6-4FF8EBF04867}"/>
                  </a:ext>
                </a:extLst>
              </p:cNvPr>
              <p:cNvSpPr/>
              <p:nvPr/>
            </p:nvSpPr>
            <p:spPr>
              <a:xfrm>
                <a:off x="1895312" y="4709794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10C388-082B-39CE-A49D-344E8FE05BAE}"/>
                  </a:ext>
                </a:extLst>
              </p:cNvPr>
              <p:cNvSpPr/>
              <p:nvPr/>
            </p:nvSpPr>
            <p:spPr>
              <a:xfrm>
                <a:off x="1752600" y="4869497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FB22CF6-595F-32CB-C2A4-7B7DF16E894A}"/>
                  </a:ext>
                </a:extLst>
              </p:cNvPr>
              <p:cNvSpPr/>
              <p:nvPr/>
            </p:nvSpPr>
            <p:spPr>
              <a:xfrm>
                <a:off x="1895312" y="4869497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87948F2-0561-57B2-ECF2-5D5F19653070}"/>
                  </a:ext>
                </a:extLst>
              </p:cNvPr>
              <p:cNvSpPr/>
              <p:nvPr/>
            </p:nvSpPr>
            <p:spPr>
              <a:xfrm>
                <a:off x="1752600" y="5029200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CB09B9E-8635-B7DA-FFC1-937EC0D4C485}"/>
                  </a:ext>
                </a:extLst>
              </p:cNvPr>
              <p:cNvSpPr/>
              <p:nvPr/>
            </p:nvSpPr>
            <p:spPr>
              <a:xfrm>
                <a:off x="1895312" y="5029200"/>
                <a:ext cx="91440" cy="914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E8B3827-B8F3-FE9E-B15C-88C1F9B43A35}"/>
                </a:ext>
              </a:extLst>
            </p:cNvPr>
            <p:cNvGrpSpPr/>
            <p:nvPr/>
          </p:nvGrpSpPr>
          <p:grpSpPr>
            <a:xfrm>
              <a:off x="2869566" y="3294890"/>
              <a:ext cx="899686" cy="822960"/>
              <a:chOff x="2950282" y="4573575"/>
              <a:chExt cx="731520" cy="73152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E1940C1-2FC0-A283-2E69-3A58B48F9ACD}"/>
                  </a:ext>
                </a:extLst>
              </p:cNvPr>
              <p:cNvSpPr/>
              <p:nvPr/>
            </p:nvSpPr>
            <p:spPr>
              <a:xfrm>
                <a:off x="3205516" y="5012113"/>
                <a:ext cx="223045" cy="243840"/>
              </a:xfrm>
              <a:prstGeom prst="ellipse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ircular Arrow 43">
                <a:extLst>
                  <a:ext uri="{FF2B5EF4-FFF2-40B4-BE49-F238E27FC236}">
                    <a16:creationId xmlns:a16="http://schemas.microsoft.com/office/drawing/2014/main" id="{14A59FED-B110-1C1E-100C-BB385035A3D8}"/>
                  </a:ext>
                </a:extLst>
              </p:cNvPr>
              <p:cNvSpPr/>
              <p:nvPr/>
            </p:nvSpPr>
            <p:spPr>
              <a:xfrm>
                <a:off x="2950282" y="4573575"/>
                <a:ext cx="731520" cy="731520"/>
              </a:xfrm>
              <a:prstGeom prst="circularArrow">
                <a:avLst>
                  <a:gd name="adj1" fmla="val 12993"/>
                  <a:gd name="adj2" fmla="val 1393446"/>
                  <a:gd name="adj3" fmla="val 19382305"/>
                  <a:gd name="adj4" fmla="val 10513475"/>
                  <a:gd name="adj5" fmla="val 20393"/>
                </a:avLst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313EBB7-9C2A-3F5E-ED3B-57A84E35A23F}"/>
                </a:ext>
              </a:extLst>
            </p:cNvPr>
            <p:cNvGrpSpPr/>
            <p:nvPr/>
          </p:nvGrpSpPr>
          <p:grpSpPr>
            <a:xfrm>
              <a:off x="4335906" y="3343561"/>
              <a:ext cx="365760" cy="725618"/>
              <a:chOff x="4265267" y="4620842"/>
              <a:chExt cx="297393" cy="64947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DC7F3F4-B4B8-07B5-D4FD-9378309D8AFE}"/>
                  </a:ext>
                </a:extLst>
              </p:cNvPr>
              <p:cNvSpPr/>
              <p:nvPr/>
            </p:nvSpPr>
            <p:spPr>
              <a:xfrm>
                <a:off x="4302441" y="5024781"/>
                <a:ext cx="223045" cy="245532"/>
              </a:xfrm>
              <a:prstGeom prst="ellipse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Down Arrow 46">
                <a:extLst>
                  <a:ext uri="{FF2B5EF4-FFF2-40B4-BE49-F238E27FC236}">
                    <a16:creationId xmlns:a16="http://schemas.microsoft.com/office/drawing/2014/main" id="{D792F819-B2BE-A329-6140-4C0E705F3081}"/>
                  </a:ext>
                </a:extLst>
              </p:cNvPr>
              <p:cNvSpPr/>
              <p:nvPr/>
            </p:nvSpPr>
            <p:spPr>
              <a:xfrm>
                <a:off x="4265267" y="4620842"/>
                <a:ext cx="297393" cy="327377"/>
              </a:xfrm>
              <a:prstGeom prst="downArrow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3F8EBC2-EAB9-BB4C-9B25-7BF6685CD25B}"/>
                </a:ext>
              </a:extLst>
            </p:cNvPr>
            <p:cNvGrpSpPr/>
            <p:nvPr/>
          </p:nvGrpSpPr>
          <p:grpSpPr>
            <a:xfrm>
              <a:off x="5446962" y="3345396"/>
              <a:ext cx="365760" cy="721949"/>
              <a:chOff x="5080491" y="4617720"/>
              <a:chExt cx="297393" cy="646187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B84CF1D-3A92-77A4-48CD-A2F43D2B3163}"/>
                  </a:ext>
                </a:extLst>
              </p:cNvPr>
              <p:cNvSpPr/>
              <p:nvPr/>
            </p:nvSpPr>
            <p:spPr>
              <a:xfrm>
                <a:off x="5117665" y="5018375"/>
                <a:ext cx="223045" cy="245532"/>
              </a:xfrm>
              <a:prstGeom prst="ellipse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Down Arrow 47">
                <a:extLst>
                  <a:ext uri="{FF2B5EF4-FFF2-40B4-BE49-F238E27FC236}">
                    <a16:creationId xmlns:a16="http://schemas.microsoft.com/office/drawing/2014/main" id="{F27E4C10-71FD-9E46-FDED-718D11CEF692}"/>
                  </a:ext>
                </a:extLst>
              </p:cNvPr>
              <p:cNvSpPr/>
              <p:nvPr/>
            </p:nvSpPr>
            <p:spPr>
              <a:xfrm rot="10800000">
                <a:off x="5080491" y="4617720"/>
                <a:ext cx="297393" cy="327377"/>
              </a:xfrm>
              <a:prstGeom prst="downArrow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Circular Arrow 48">
              <a:extLst>
                <a:ext uri="{FF2B5EF4-FFF2-40B4-BE49-F238E27FC236}">
                  <a16:creationId xmlns:a16="http://schemas.microsoft.com/office/drawing/2014/main" id="{85418AC5-47DD-C493-4EB4-A1DAA9AC518C}"/>
                </a:ext>
              </a:extLst>
            </p:cNvPr>
            <p:cNvSpPr/>
            <p:nvPr/>
          </p:nvSpPr>
          <p:spPr>
            <a:xfrm rot="20894808" flipH="1">
              <a:off x="6367442" y="3294890"/>
              <a:ext cx="822960" cy="822960"/>
            </a:xfrm>
            <a:prstGeom prst="circularArrow">
              <a:avLst>
                <a:gd name="adj1" fmla="val 12126"/>
                <a:gd name="adj2" fmla="val 1528906"/>
                <a:gd name="adj3" fmla="val 19499451"/>
                <a:gd name="adj4" fmla="val 1478195"/>
                <a:gd name="adj5" fmla="val 20107"/>
              </a:avLst>
            </a:prstGeom>
            <a:solidFill>
              <a:srgbClr val="88CF8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ame 50">
              <a:extLst>
                <a:ext uri="{FF2B5EF4-FFF2-40B4-BE49-F238E27FC236}">
                  <a16:creationId xmlns:a16="http://schemas.microsoft.com/office/drawing/2014/main" id="{2EB02A46-B616-7A97-B0C7-E09B437CD463}"/>
                </a:ext>
              </a:extLst>
            </p:cNvPr>
            <p:cNvSpPr/>
            <p:nvPr/>
          </p:nvSpPr>
          <p:spPr>
            <a:xfrm>
              <a:off x="7637106" y="3386330"/>
              <a:ext cx="640080" cy="640080"/>
            </a:xfrm>
            <a:prstGeom prst="frame">
              <a:avLst>
                <a:gd name="adj1" fmla="val 17343"/>
              </a:avLst>
            </a:prstGeom>
            <a:solidFill>
              <a:srgbClr val="F2857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FCBEAB0-7DE7-ABD4-E53E-F81D2AAF2F5C}"/>
                </a:ext>
              </a:extLst>
            </p:cNvPr>
            <p:cNvGrpSpPr/>
            <p:nvPr/>
          </p:nvGrpSpPr>
          <p:grpSpPr>
            <a:xfrm>
              <a:off x="1712511" y="3294890"/>
              <a:ext cx="708469" cy="822960"/>
              <a:chOff x="2197338" y="4620843"/>
              <a:chExt cx="576045" cy="64008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83CA5F7-C950-16C9-A3D4-C0AD6128BDFD}"/>
                  </a:ext>
                </a:extLst>
              </p:cNvPr>
              <p:cNvGrpSpPr/>
              <p:nvPr/>
            </p:nvGrpSpPr>
            <p:grpSpPr>
              <a:xfrm>
                <a:off x="2406725" y="4670805"/>
                <a:ext cx="366658" cy="548640"/>
                <a:chOff x="2406795" y="4666563"/>
                <a:chExt cx="366658" cy="548640"/>
              </a:xfrm>
            </p:grpSpPr>
            <p:sp>
              <p:nvSpPr>
                <p:cNvPr id="53" name="Triangle 52">
                  <a:extLst>
                    <a:ext uri="{FF2B5EF4-FFF2-40B4-BE49-F238E27FC236}">
                      <a16:creationId xmlns:a16="http://schemas.microsoft.com/office/drawing/2014/main" id="{7D662873-E36D-0099-28AC-C828054B357C}"/>
                    </a:ext>
                  </a:extLst>
                </p:cNvPr>
                <p:cNvSpPr/>
                <p:nvPr/>
              </p:nvSpPr>
              <p:spPr>
                <a:xfrm rot="5400000">
                  <a:off x="2315355" y="4758003"/>
                  <a:ext cx="548640" cy="365760"/>
                </a:xfrm>
                <a:prstGeom prst="triangle">
                  <a:avLst/>
                </a:prstGeom>
                <a:noFill/>
                <a:ln w="889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riangle 34">
                  <a:extLst>
                    <a:ext uri="{FF2B5EF4-FFF2-40B4-BE49-F238E27FC236}">
                      <a16:creationId xmlns:a16="http://schemas.microsoft.com/office/drawing/2014/main" id="{B1240989-F373-FD6A-71D0-8D5256F417F4}"/>
                    </a:ext>
                  </a:extLst>
                </p:cNvPr>
                <p:cNvSpPr/>
                <p:nvPr/>
              </p:nvSpPr>
              <p:spPr>
                <a:xfrm rot="5400000">
                  <a:off x="2316253" y="4758003"/>
                  <a:ext cx="548640" cy="365760"/>
                </a:xfrm>
                <a:prstGeom prst="triangle">
                  <a:avLst/>
                </a:prstGeom>
                <a:noFill/>
                <a:ln w="38100">
                  <a:solidFill>
                    <a:srgbClr val="67A7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3A3F0AE-00FD-5243-E815-7FB783E9153A}"/>
                  </a:ext>
                </a:extLst>
              </p:cNvPr>
              <p:cNvSpPr/>
              <p:nvPr/>
            </p:nvSpPr>
            <p:spPr>
              <a:xfrm>
                <a:off x="2197338" y="4620843"/>
                <a:ext cx="91440" cy="640080"/>
              </a:xfrm>
              <a:prstGeom prst="rect">
                <a:avLst/>
              </a:prstGeom>
              <a:solidFill>
                <a:srgbClr val="67A7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1262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A634-219C-66BE-BCE8-9F48A394E7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7467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Debugger – Variables Explorer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5FDEE-AE99-368E-590E-C5350E000A80}"/>
              </a:ext>
            </a:extLst>
          </p:cNvPr>
          <p:cNvSpPr txBox="1"/>
          <p:nvPr/>
        </p:nvSpPr>
        <p:spPr>
          <a:xfrm>
            <a:off x="547424" y="1219200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0D900-267E-4766-606A-EECFD4297A4E}"/>
              </a:ext>
            </a:extLst>
          </p:cNvPr>
          <p:cNvSpPr txBox="1"/>
          <p:nvPr/>
        </p:nvSpPr>
        <p:spPr>
          <a:xfrm>
            <a:off x="955317" y="18039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Locals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2F259-6CC7-55AF-7C57-DDFF7E2ED9CF}"/>
              </a:ext>
            </a:extLst>
          </p:cNvPr>
          <p:cNvSpPr txBox="1"/>
          <p:nvPr/>
        </p:nvSpPr>
        <p:spPr>
          <a:xfrm>
            <a:off x="955317" y="383617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E90D4-6925-BA5E-1162-0010F5F74CF2}"/>
              </a:ext>
            </a:extLst>
          </p:cNvPr>
          <p:cNvSpPr txBox="1"/>
          <p:nvPr/>
        </p:nvSpPr>
        <p:spPr>
          <a:xfrm>
            <a:off x="1557405" y="2162889"/>
            <a:ext cx="3243196" cy="169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variables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variables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test_val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1" dirty="0">
                <a:solidFill>
                  <a:srgbClr val="B2CAA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1C2D65BB-78F2-8F80-2110-192A259527C8}"/>
              </a:ext>
            </a:extLst>
          </p:cNvPr>
          <p:cNvSpPr/>
          <p:nvPr/>
        </p:nvSpPr>
        <p:spPr>
          <a:xfrm rot="5400000">
            <a:off x="287427" y="1402468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020F4E0-88B5-8262-A2CD-5836530E1838}"/>
              </a:ext>
            </a:extLst>
          </p:cNvPr>
          <p:cNvSpPr/>
          <p:nvPr/>
        </p:nvSpPr>
        <p:spPr>
          <a:xfrm rot="5400000">
            <a:off x="814192" y="1975981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6AABD68-6527-30B7-E43E-595D3402978D}"/>
              </a:ext>
            </a:extLst>
          </p:cNvPr>
          <p:cNvSpPr/>
          <p:nvPr/>
        </p:nvSpPr>
        <p:spPr>
          <a:xfrm>
            <a:off x="1456819" y="2436369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BFA38F0A-7621-E70B-BC1E-3850F19FE032}"/>
              </a:ext>
            </a:extLst>
          </p:cNvPr>
          <p:cNvSpPr/>
          <p:nvPr/>
        </p:nvSpPr>
        <p:spPr>
          <a:xfrm>
            <a:off x="1456819" y="2964006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A80B09DD-FAA8-B4C0-54E3-9AEAC0F09CD8}"/>
              </a:ext>
            </a:extLst>
          </p:cNvPr>
          <p:cNvSpPr/>
          <p:nvPr/>
        </p:nvSpPr>
        <p:spPr>
          <a:xfrm>
            <a:off x="864485" y="3957887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95DB779-206E-379B-5BD7-10479EE45A15}"/>
              </a:ext>
            </a:extLst>
          </p:cNvPr>
          <p:cNvGrpSpPr/>
          <p:nvPr/>
        </p:nvGrpSpPr>
        <p:grpSpPr>
          <a:xfrm>
            <a:off x="5094189" y="2090172"/>
            <a:ext cx="3810000" cy="2677656"/>
            <a:chOff x="5219700" y="1880175"/>
            <a:chExt cx="3810000" cy="267765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6B5564-2A47-6523-2792-D45753DD48C3}"/>
                </a:ext>
              </a:extLst>
            </p:cNvPr>
            <p:cNvSpPr txBox="1"/>
            <p:nvPr/>
          </p:nvSpPr>
          <p:spPr>
            <a:xfrm>
              <a:off x="5219700" y="1880175"/>
              <a:ext cx="3810000" cy="2677656"/>
            </a:xfrm>
            <a:prstGeom prst="rect">
              <a:avLst/>
            </a:prstGeom>
            <a:solidFill>
              <a:srgbClr val="1F1F1F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CCCCC"/>
                  </a:solidFill>
                  <a:highlight>
                    <a:srgbClr val="1F1F1F"/>
                  </a:highlight>
                  <a:latin typeface="Menlo" panose="020B0609030804020204" pitchFamily="49" charset="0"/>
                </a:rPr>
                <a:t>    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9</a:t>
              </a:r>
              <a:b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10  </a:t>
              </a:r>
              <a:r>
                <a:rPr lang="en-US" sz="2400" b="0" dirty="0" err="1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test_val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</a:t>
              </a:r>
              <a:r>
                <a:rPr lang="en-US" sz="2400" b="0" dirty="0">
                  <a:solidFill>
                    <a:srgbClr val="D4D4D4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=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</a:t>
              </a:r>
              <a:r>
                <a:rPr lang="en-US" sz="2400" b="0" dirty="0">
                  <a:solidFill>
                    <a:srgbClr val="B5CEA8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4</a:t>
              </a:r>
              <a:endPara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endParaRP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11</a:t>
              </a:r>
              <a:b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12  </a:t>
              </a:r>
              <a:r>
                <a:rPr lang="en-US" sz="2400" b="0" dirty="0" err="1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test_result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</a:t>
              </a: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13</a:t>
              </a:r>
              <a:b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</a:b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14  </a:t>
              </a:r>
              <a:r>
                <a:rPr lang="en-US" sz="2400" b="0" dirty="0">
                  <a:solidFill>
                    <a:srgbClr val="DCDCAA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print</a:t>
              </a:r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(</a:t>
              </a:r>
              <a:r>
                <a:rPr lang="en-US" sz="2400" b="0" dirty="0">
                  <a:solidFill>
                    <a:srgbClr val="CE9178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"</a:t>
              </a:r>
              <a:r>
                <a:rPr lang="en-US" sz="2400" b="0" dirty="0" err="1">
                  <a:solidFill>
                    <a:srgbClr val="CE9178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Resul</a:t>
              </a:r>
              <a:endPara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endParaRPr>
            </a:p>
            <a:p>
              <a:r>
                <a: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rPr>
                <a:t>   15</a:t>
              </a:r>
              <a:endParaRPr lang="en-US" sz="2400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59DBF07-B79D-9267-ABF6-E2FEE1E2887F}"/>
                </a:ext>
              </a:extLst>
            </p:cNvPr>
            <p:cNvGrpSpPr/>
            <p:nvPr/>
          </p:nvGrpSpPr>
          <p:grpSpPr>
            <a:xfrm>
              <a:off x="5280660" y="2342703"/>
              <a:ext cx="548640" cy="662940"/>
              <a:chOff x="5280660" y="2342703"/>
              <a:chExt cx="548640" cy="66294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85C2FF2-5A72-B127-41C0-E3CD33F02B4E}"/>
                  </a:ext>
                </a:extLst>
              </p:cNvPr>
              <p:cNvSpPr/>
              <p:nvPr/>
            </p:nvSpPr>
            <p:spPr>
              <a:xfrm>
                <a:off x="5372100" y="2342703"/>
                <a:ext cx="256032" cy="2560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Graphic 30" descr="Right pointing backhand index with solid fill">
                <a:extLst>
                  <a:ext uri="{FF2B5EF4-FFF2-40B4-BE49-F238E27FC236}">
                    <a16:creationId xmlns:a16="http://schemas.microsoft.com/office/drawing/2014/main" id="{3BFB225B-5AE8-43A0-2F9D-4CBA9020A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5280660" y="2457003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A8A07AE-0753-05AA-71E8-2F314A5E93BA}"/>
              </a:ext>
            </a:extLst>
          </p:cNvPr>
          <p:cNvSpPr/>
          <p:nvPr/>
        </p:nvSpPr>
        <p:spPr>
          <a:xfrm>
            <a:off x="5010183" y="1991885"/>
            <a:ext cx="3978012" cy="2874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6BFC0E4-1F72-B720-2C98-E0ACA9B88941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9436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Debugger - Controls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8D2C537-CB1B-8F61-01EC-85FC2B1C6E79}"/>
              </a:ext>
            </a:extLst>
          </p:cNvPr>
          <p:cNvSpPr/>
          <p:nvPr/>
        </p:nvSpPr>
        <p:spPr>
          <a:xfrm>
            <a:off x="495300" y="3017520"/>
            <a:ext cx="8153400" cy="13777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C9DD75-636F-926E-105B-412BCC12B661}"/>
              </a:ext>
            </a:extLst>
          </p:cNvPr>
          <p:cNvGrpSpPr>
            <a:grpSpLocks noChangeAspect="1"/>
          </p:cNvGrpSpPr>
          <p:nvPr/>
        </p:nvGrpSpPr>
        <p:grpSpPr>
          <a:xfrm>
            <a:off x="746485" y="3294890"/>
            <a:ext cx="516313" cy="822960"/>
            <a:chOff x="1752600" y="4709794"/>
            <a:chExt cx="234152" cy="4108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DCC1C9-BDC7-0488-1088-1E1A2982F453}"/>
                </a:ext>
              </a:extLst>
            </p:cNvPr>
            <p:cNvSpPr/>
            <p:nvPr/>
          </p:nvSpPr>
          <p:spPr>
            <a:xfrm>
              <a:off x="1752600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476946-93F8-99A2-D1E6-4FF8EBF04867}"/>
                </a:ext>
              </a:extLst>
            </p:cNvPr>
            <p:cNvSpPr/>
            <p:nvPr/>
          </p:nvSpPr>
          <p:spPr>
            <a:xfrm>
              <a:off x="1895312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10C388-082B-39CE-A49D-344E8FE05BAE}"/>
                </a:ext>
              </a:extLst>
            </p:cNvPr>
            <p:cNvSpPr/>
            <p:nvPr/>
          </p:nvSpPr>
          <p:spPr>
            <a:xfrm>
              <a:off x="1752600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B22CF6-595F-32CB-C2A4-7B7DF16E894A}"/>
                </a:ext>
              </a:extLst>
            </p:cNvPr>
            <p:cNvSpPr/>
            <p:nvPr/>
          </p:nvSpPr>
          <p:spPr>
            <a:xfrm>
              <a:off x="1895312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7948F2-0561-57B2-ECF2-5D5F19653070}"/>
                </a:ext>
              </a:extLst>
            </p:cNvPr>
            <p:cNvSpPr/>
            <p:nvPr/>
          </p:nvSpPr>
          <p:spPr>
            <a:xfrm>
              <a:off x="1752600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B09B9E-8635-B7DA-FFC1-937EC0D4C485}"/>
                </a:ext>
              </a:extLst>
            </p:cNvPr>
            <p:cNvSpPr/>
            <p:nvPr/>
          </p:nvSpPr>
          <p:spPr>
            <a:xfrm>
              <a:off x="1895312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8B3827-B8F3-FE9E-B15C-88C1F9B43A35}"/>
              </a:ext>
            </a:extLst>
          </p:cNvPr>
          <p:cNvGrpSpPr/>
          <p:nvPr/>
        </p:nvGrpSpPr>
        <p:grpSpPr>
          <a:xfrm>
            <a:off x="2869566" y="3294890"/>
            <a:ext cx="899686" cy="822960"/>
            <a:chOff x="2950282" y="4573575"/>
            <a:chExt cx="731520" cy="7315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1940C1-2FC0-A283-2E69-3A58B48F9ACD}"/>
                </a:ext>
              </a:extLst>
            </p:cNvPr>
            <p:cNvSpPr/>
            <p:nvPr/>
          </p:nvSpPr>
          <p:spPr>
            <a:xfrm>
              <a:off x="3205516" y="5012113"/>
              <a:ext cx="223045" cy="243840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ircular Arrow 43">
              <a:extLst>
                <a:ext uri="{FF2B5EF4-FFF2-40B4-BE49-F238E27FC236}">
                  <a16:creationId xmlns:a16="http://schemas.microsoft.com/office/drawing/2014/main" id="{14A59FED-B110-1C1E-100C-BB385035A3D8}"/>
                </a:ext>
              </a:extLst>
            </p:cNvPr>
            <p:cNvSpPr/>
            <p:nvPr/>
          </p:nvSpPr>
          <p:spPr>
            <a:xfrm>
              <a:off x="2950282" y="4573575"/>
              <a:ext cx="731520" cy="731520"/>
            </a:xfrm>
            <a:prstGeom prst="circularArrow">
              <a:avLst>
                <a:gd name="adj1" fmla="val 12993"/>
                <a:gd name="adj2" fmla="val 1393446"/>
                <a:gd name="adj3" fmla="val 19382305"/>
                <a:gd name="adj4" fmla="val 10513475"/>
                <a:gd name="adj5" fmla="val 20393"/>
              </a:avLst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313EBB7-9C2A-3F5E-ED3B-57A84E35A23F}"/>
              </a:ext>
            </a:extLst>
          </p:cNvPr>
          <p:cNvGrpSpPr/>
          <p:nvPr/>
        </p:nvGrpSpPr>
        <p:grpSpPr>
          <a:xfrm>
            <a:off x="4335906" y="3343561"/>
            <a:ext cx="365760" cy="725618"/>
            <a:chOff x="4265267" y="4620842"/>
            <a:chExt cx="297393" cy="64947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DC7F3F4-B4B8-07B5-D4FD-9378309D8AFE}"/>
                </a:ext>
              </a:extLst>
            </p:cNvPr>
            <p:cNvSpPr/>
            <p:nvPr/>
          </p:nvSpPr>
          <p:spPr>
            <a:xfrm>
              <a:off x="4302441" y="5024781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D792F819-B2BE-A329-6140-4C0E705F3081}"/>
                </a:ext>
              </a:extLst>
            </p:cNvPr>
            <p:cNvSpPr/>
            <p:nvPr/>
          </p:nvSpPr>
          <p:spPr>
            <a:xfrm>
              <a:off x="4265267" y="4620842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F8EBC2-EAB9-BB4C-9B25-7BF6685CD25B}"/>
              </a:ext>
            </a:extLst>
          </p:cNvPr>
          <p:cNvGrpSpPr/>
          <p:nvPr/>
        </p:nvGrpSpPr>
        <p:grpSpPr>
          <a:xfrm>
            <a:off x="5446962" y="3345396"/>
            <a:ext cx="365760" cy="721949"/>
            <a:chOff x="5080491" y="4617720"/>
            <a:chExt cx="297393" cy="64618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84CF1D-3A92-77A4-48CD-A2F43D2B3163}"/>
                </a:ext>
              </a:extLst>
            </p:cNvPr>
            <p:cNvSpPr/>
            <p:nvPr/>
          </p:nvSpPr>
          <p:spPr>
            <a:xfrm>
              <a:off x="5117665" y="5018375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own Arrow 47">
              <a:extLst>
                <a:ext uri="{FF2B5EF4-FFF2-40B4-BE49-F238E27FC236}">
                  <a16:creationId xmlns:a16="http://schemas.microsoft.com/office/drawing/2014/main" id="{F27E4C10-71FD-9E46-FDED-718D11CEF692}"/>
                </a:ext>
              </a:extLst>
            </p:cNvPr>
            <p:cNvSpPr/>
            <p:nvPr/>
          </p:nvSpPr>
          <p:spPr>
            <a:xfrm rot="10800000">
              <a:off x="5080491" y="4617720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85418AC5-47DD-C493-4EB4-A1DAA9AC518C}"/>
              </a:ext>
            </a:extLst>
          </p:cNvPr>
          <p:cNvSpPr/>
          <p:nvPr/>
        </p:nvSpPr>
        <p:spPr>
          <a:xfrm rot="20894808" flipH="1">
            <a:off x="6367442" y="3294890"/>
            <a:ext cx="822960" cy="822960"/>
          </a:xfrm>
          <a:prstGeom prst="circularArrow">
            <a:avLst>
              <a:gd name="adj1" fmla="val 12126"/>
              <a:gd name="adj2" fmla="val 1528906"/>
              <a:gd name="adj3" fmla="val 19499451"/>
              <a:gd name="adj4" fmla="val 1478195"/>
              <a:gd name="adj5" fmla="val 20107"/>
            </a:avLst>
          </a:prstGeom>
          <a:solidFill>
            <a:srgbClr val="88CF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2EB02A46-B616-7A97-B0C7-E09B437CD463}"/>
              </a:ext>
            </a:extLst>
          </p:cNvPr>
          <p:cNvSpPr/>
          <p:nvPr/>
        </p:nvSpPr>
        <p:spPr>
          <a:xfrm>
            <a:off x="7637106" y="3386330"/>
            <a:ext cx="640080" cy="640080"/>
          </a:xfrm>
          <a:prstGeom prst="frame">
            <a:avLst>
              <a:gd name="adj1" fmla="val 17343"/>
            </a:avLst>
          </a:prstGeom>
          <a:solidFill>
            <a:srgbClr val="F285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CBEAB0-7DE7-ABD4-E53E-F81D2AAF2F5C}"/>
              </a:ext>
            </a:extLst>
          </p:cNvPr>
          <p:cNvGrpSpPr/>
          <p:nvPr/>
        </p:nvGrpSpPr>
        <p:grpSpPr>
          <a:xfrm>
            <a:off x="1712511" y="3294890"/>
            <a:ext cx="708469" cy="822960"/>
            <a:chOff x="2197338" y="4620843"/>
            <a:chExt cx="576045" cy="64008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3CA5F7-C950-16C9-A3D4-C0AD6128BDFD}"/>
                </a:ext>
              </a:extLst>
            </p:cNvPr>
            <p:cNvGrpSpPr/>
            <p:nvPr/>
          </p:nvGrpSpPr>
          <p:grpSpPr>
            <a:xfrm>
              <a:off x="2406725" y="4670805"/>
              <a:ext cx="366658" cy="548640"/>
              <a:chOff x="2406795" y="4666563"/>
              <a:chExt cx="366658" cy="548640"/>
            </a:xfrm>
          </p:grpSpPr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7D662873-E36D-0099-28AC-C828054B357C}"/>
                  </a:ext>
                </a:extLst>
              </p:cNvPr>
              <p:cNvSpPr/>
              <p:nvPr/>
            </p:nvSpPr>
            <p:spPr>
              <a:xfrm rot="5400000">
                <a:off x="2315355" y="4758003"/>
                <a:ext cx="548640" cy="365760"/>
              </a:xfrm>
              <a:prstGeom prst="triangle">
                <a:avLst/>
              </a:prstGeom>
              <a:noFill/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B1240989-F373-FD6A-71D0-8D5256F417F4}"/>
                  </a:ext>
                </a:extLst>
              </p:cNvPr>
              <p:cNvSpPr/>
              <p:nvPr/>
            </p:nvSpPr>
            <p:spPr>
              <a:xfrm rot="5400000">
                <a:off x="2316253" y="4758003"/>
                <a:ext cx="548640" cy="365760"/>
              </a:xfrm>
              <a:prstGeom prst="triangle">
                <a:avLst/>
              </a:prstGeom>
              <a:noFill/>
              <a:ln w="38100">
                <a:solidFill>
                  <a:srgbClr val="67A7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A3F0AE-00FD-5243-E815-7FB783E9153A}"/>
                </a:ext>
              </a:extLst>
            </p:cNvPr>
            <p:cNvSpPr/>
            <p:nvPr/>
          </p:nvSpPr>
          <p:spPr>
            <a:xfrm>
              <a:off x="2197338" y="4620843"/>
              <a:ext cx="91440" cy="640080"/>
            </a:xfrm>
            <a:prstGeom prst="rect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2DCB8F-4822-FE89-F610-0EE2EC32267C}"/>
              </a:ext>
            </a:extLst>
          </p:cNvPr>
          <p:cNvGrpSpPr/>
          <p:nvPr/>
        </p:nvGrpSpPr>
        <p:grpSpPr>
          <a:xfrm>
            <a:off x="690975" y="1817006"/>
            <a:ext cx="2723823" cy="2376033"/>
            <a:chOff x="690975" y="2035113"/>
            <a:chExt cx="2723823" cy="23760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257055-F4B1-7643-4573-3836BB55D69E}"/>
                </a:ext>
              </a:extLst>
            </p:cNvPr>
            <p:cNvSpPr txBox="1"/>
            <p:nvPr/>
          </p:nvSpPr>
          <p:spPr>
            <a:xfrm>
              <a:off x="690975" y="2035113"/>
              <a:ext cx="2723823" cy="70788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Continue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8EADB0-64B7-9E49-F3E0-AC445AADCED7}"/>
                </a:ext>
              </a:extLst>
            </p:cNvPr>
            <p:cNvCxnSpPr>
              <a:cxnSpLocks/>
              <a:stCxn id="5" idx="2"/>
              <a:endCxn id="3" idx="0"/>
            </p:cNvCxnSpPr>
            <p:nvPr/>
          </p:nvCxnSpPr>
          <p:spPr>
            <a:xfrm>
              <a:off x="2052887" y="2742999"/>
              <a:ext cx="0" cy="678416"/>
            </a:xfrm>
            <a:prstGeom prst="line">
              <a:avLst/>
            </a:prstGeom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3A57B8B-5CD0-235E-F5A0-D9197A3B8DE9}"/>
                </a:ext>
              </a:extLst>
            </p:cNvPr>
            <p:cNvSpPr/>
            <p:nvPr/>
          </p:nvSpPr>
          <p:spPr>
            <a:xfrm>
              <a:off x="1567075" y="3421415"/>
              <a:ext cx="971623" cy="989731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DF2F342-F333-018F-55E0-03BFC7B2306F}"/>
              </a:ext>
            </a:extLst>
          </p:cNvPr>
          <p:cNvSpPr txBox="1"/>
          <p:nvPr/>
        </p:nvSpPr>
        <p:spPr>
          <a:xfrm>
            <a:off x="3794195" y="4581009"/>
            <a:ext cx="1454244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dale Mono" panose="020B0509000000000004" pitchFamily="49" charset="0"/>
              </a:rPr>
              <a:t>Step</a:t>
            </a:r>
          </a:p>
          <a:p>
            <a:pPr algn="ctr"/>
            <a:r>
              <a:rPr lang="en-US" sz="40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dale Mono" panose="020B0509000000000004" pitchFamily="49" charset="0"/>
              </a:rPr>
              <a:t>Into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0550ADB-89F0-27AD-0857-6F875DB2FE23}"/>
              </a:ext>
            </a:extLst>
          </p:cNvPr>
          <p:cNvSpPr/>
          <p:nvPr/>
        </p:nvSpPr>
        <p:spPr>
          <a:xfrm>
            <a:off x="4035505" y="3203309"/>
            <a:ext cx="971623" cy="989731"/>
          </a:xfrm>
          <a:prstGeom prst="roundRect">
            <a:avLst/>
          </a:prstGeom>
          <a:noFill/>
          <a:ln w="571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8AD31F7-4BAD-492B-5C8C-A631D5E6911A}"/>
              </a:ext>
            </a:extLst>
          </p:cNvPr>
          <p:cNvCxnSpPr>
            <a:cxnSpLocks/>
            <a:stCxn id="63" idx="0"/>
            <a:endCxn id="64" idx="2"/>
          </p:cNvCxnSpPr>
          <p:nvPr/>
        </p:nvCxnSpPr>
        <p:spPr>
          <a:xfrm flipV="1">
            <a:off x="4521317" y="4193040"/>
            <a:ext cx="0" cy="387969"/>
          </a:xfrm>
          <a:prstGeom prst="line">
            <a:avLst/>
          </a:prstGeom>
          <a:ln w="5715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552BA1-E509-8388-DB97-DCE267E0098B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1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EDA634-219C-66BE-BCE8-9F48A394E798}"/>
              </a:ext>
            </a:extLst>
          </p:cNvPr>
          <p:cNvSpPr txBox="1"/>
          <p:nvPr/>
        </p:nvSpPr>
        <p:spPr>
          <a:xfrm>
            <a:off x="228600" y="2286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Debugger – Variables Explorer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5FDEE-AE99-368E-590E-C5350E000A80}"/>
              </a:ext>
            </a:extLst>
          </p:cNvPr>
          <p:cNvSpPr txBox="1"/>
          <p:nvPr/>
        </p:nvSpPr>
        <p:spPr>
          <a:xfrm>
            <a:off x="471224" y="1219200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0D900-267E-4766-606A-EECFD4297A4E}"/>
              </a:ext>
            </a:extLst>
          </p:cNvPr>
          <p:cNvSpPr txBox="1"/>
          <p:nvPr/>
        </p:nvSpPr>
        <p:spPr>
          <a:xfrm>
            <a:off x="879117" y="18039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Locals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2F259-6CC7-55AF-7C57-DDFF7E2ED9CF}"/>
              </a:ext>
            </a:extLst>
          </p:cNvPr>
          <p:cNvSpPr txBox="1"/>
          <p:nvPr/>
        </p:nvSpPr>
        <p:spPr>
          <a:xfrm>
            <a:off x="879117" y="383617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E90D4-6925-BA5E-1162-0010F5F74CF2}"/>
              </a:ext>
            </a:extLst>
          </p:cNvPr>
          <p:cNvSpPr txBox="1"/>
          <p:nvPr/>
        </p:nvSpPr>
        <p:spPr>
          <a:xfrm>
            <a:off x="1481205" y="2162889"/>
            <a:ext cx="3073277" cy="114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number_to_test: </a:t>
            </a:r>
            <a:r>
              <a:rPr lang="en-US" sz="2400" b="1" dirty="0">
                <a:solidFill>
                  <a:srgbClr val="B2CAA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result: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1C2D65BB-78F2-8F80-2110-192A259527C8}"/>
              </a:ext>
            </a:extLst>
          </p:cNvPr>
          <p:cNvSpPr/>
          <p:nvPr/>
        </p:nvSpPr>
        <p:spPr>
          <a:xfrm rot="5400000">
            <a:off x="211227" y="1402468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020F4E0-88B5-8262-A2CD-5836530E1838}"/>
              </a:ext>
            </a:extLst>
          </p:cNvPr>
          <p:cNvSpPr/>
          <p:nvPr/>
        </p:nvSpPr>
        <p:spPr>
          <a:xfrm rot="5400000">
            <a:off x="737992" y="1975981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A80B09DD-FAA8-B4C0-54E3-9AEAC0F09CD8}"/>
              </a:ext>
            </a:extLst>
          </p:cNvPr>
          <p:cNvSpPr/>
          <p:nvPr/>
        </p:nvSpPr>
        <p:spPr>
          <a:xfrm rot="5400000">
            <a:off x="719704" y="3957888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C621B-308A-0751-43E1-3C9353B5A03C}"/>
              </a:ext>
            </a:extLst>
          </p:cNvPr>
          <p:cNvSpPr txBox="1"/>
          <p:nvPr/>
        </p:nvSpPr>
        <p:spPr>
          <a:xfrm>
            <a:off x="1481205" y="4188507"/>
            <a:ext cx="3243196" cy="169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variables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variables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test_val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1" dirty="0">
                <a:solidFill>
                  <a:srgbClr val="B2CAA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C46D7D89-FD4F-C1F2-6CE9-6A55D30B0F4C}"/>
              </a:ext>
            </a:extLst>
          </p:cNvPr>
          <p:cNvSpPr/>
          <p:nvPr/>
        </p:nvSpPr>
        <p:spPr>
          <a:xfrm>
            <a:off x="1380619" y="4461987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335FEE0D-1BD1-6FCA-9784-FDA4CE0550B6}"/>
              </a:ext>
            </a:extLst>
          </p:cNvPr>
          <p:cNvSpPr/>
          <p:nvPr/>
        </p:nvSpPr>
        <p:spPr>
          <a:xfrm>
            <a:off x="1380619" y="4989624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DCAEE5-D372-3A77-DFD4-E611C988F6F3}"/>
              </a:ext>
            </a:extLst>
          </p:cNvPr>
          <p:cNvGrpSpPr/>
          <p:nvPr/>
        </p:nvGrpSpPr>
        <p:grpSpPr>
          <a:xfrm>
            <a:off x="5076072" y="2271469"/>
            <a:ext cx="3810000" cy="2308324"/>
            <a:chOff x="5219700" y="1880175"/>
            <a:chExt cx="3810000" cy="23083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673FB3-A50C-D1F6-1EFD-E5D1008F0C59}"/>
                </a:ext>
              </a:extLst>
            </p:cNvPr>
            <p:cNvGrpSpPr/>
            <p:nvPr/>
          </p:nvGrpSpPr>
          <p:grpSpPr>
            <a:xfrm>
              <a:off x="5219700" y="1880175"/>
              <a:ext cx="3810000" cy="2308324"/>
              <a:chOff x="5219700" y="1880175"/>
              <a:chExt cx="3810000" cy="2308324"/>
            </a:xfrm>
          </p:grpSpPr>
          <p:pic>
            <p:nvPicPr>
              <p:cNvPr id="16" name="Graphic 15" descr="Right pointing backhand index with solid fill">
                <a:extLst>
                  <a:ext uri="{FF2B5EF4-FFF2-40B4-BE49-F238E27FC236}">
                    <a16:creationId xmlns:a16="http://schemas.microsoft.com/office/drawing/2014/main" id="{F38C22A7-BAE9-6908-4C2B-D47AB371E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8343900" y="1999803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B28831-B5B2-45E8-3D65-D2F87D9A817B}"/>
                  </a:ext>
                </a:extLst>
              </p:cNvPr>
              <p:cNvSpPr txBox="1"/>
              <p:nvPr/>
            </p:nvSpPr>
            <p:spPr>
              <a:xfrm>
                <a:off x="5219700" y="1880175"/>
                <a:ext cx="3810000" cy="2308324"/>
              </a:xfrm>
              <a:prstGeom prst="rect">
                <a:avLst/>
              </a:prstGeom>
              <a:solidFill>
                <a:srgbClr val="1F1F1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CCCCC"/>
                    </a:solidFill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1</a:t>
                </a:r>
                <a:b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</a:br>
                <a: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2  </a:t>
                </a:r>
                <a:r>
                  <a:rPr lang="en-US" sz="2400" b="0" dirty="0">
                    <a:solidFill>
                      <a:srgbClr val="569CD6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def</a:t>
                </a:r>
                <a: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 </a:t>
                </a:r>
                <a:r>
                  <a:rPr lang="en-US" sz="2400" b="0" dirty="0" err="1">
                    <a:solidFill>
                      <a:srgbClr val="DCDCAA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Fizz_Buz</a:t>
                </a:r>
                <a:endPara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endParaRPr>
              </a:p>
              <a:p>
                <a:r>
                  <a:rPr lang="en-US" sz="2400" dirty="0">
                    <a:solidFill>
                      <a:srgbClr val="CCCCCC"/>
                    </a:solidFill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</a:t>
                </a:r>
                <a: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3      result</a:t>
                </a:r>
              </a:p>
              <a:p>
                <a:r>
                  <a:rPr lang="en-US" sz="2400" b="0" dirty="0">
                    <a:solidFill>
                      <a:srgbClr val="C586C0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</a:t>
                </a:r>
                <a:r>
                  <a:rPr lang="en-US" sz="2400" dirty="0">
                    <a:solidFill>
                      <a:srgbClr val="CCCCCC"/>
                    </a:solidFill>
                    <a:highlight>
                      <a:srgbClr val="1F1F1F"/>
                    </a:highlight>
                    <a:latin typeface="Menlo" panose="020B0609030804020204" pitchFamily="49" charset="0"/>
                  </a:rPr>
                  <a:t>4</a:t>
                </a:r>
                <a:r>
                  <a:rPr lang="en-US" sz="2400" b="0" dirty="0">
                    <a:solidFill>
                      <a:srgbClr val="C586C0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  if</a:t>
                </a:r>
                <a: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(</a:t>
                </a:r>
                <a:r>
                  <a:rPr lang="en-US" sz="2400" b="0" dirty="0" err="1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numbe</a:t>
                </a:r>
                <a:endPara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endParaRPr>
              </a:p>
              <a:p>
                <a:r>
                  <a:rPr lang="en-US" sz="2400" dirty="0">
                    <a:solidFill>
                      <a:srgbClr val="CCCCCC"/>
                    </a:solidFill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5</a:t>
                </a:r>
                <a:r>
                  <a:rPr lang="en-US" sz="24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	     </a:t>
                </a:r>
                <a:r>
                  <a:rPr lang="en-US" sz="2400" b="0" dirty="0" err="1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Menlo" panose="020B0609030804020204" pitchFamily="49" charset="0"/>
                  </a:rPr>
                  <a:t>resu</a:t>
                </a:r>
                <a:endParaRPr lang="en-US" sz="2400" b="0" dirty="0">
                  <a:solidFill>
                    <a:srgbClr val="CCCCCC"/>
                  </a:solidFill>
                  <a:effectLst/>
                  <a:highlight>
                    <a:srgbClr val="1F1F1F"/>
                  </a:highlight>
                  <a:latin typeface="Menlo" panose="020B0609030804020204" pitchFamily="49" charset="0"/>
                </a:endParaRPr>
              </a:p>
              <a:p>
                <a:r>
                  <a:rPr lang="en-US" sz="2400" dirty="0">
                    <a:solidFill>
                      <a:srgbClr val="CCCCCC"/>
                    </a:solidFill>
                    <a:highlight>
                      <a:srgbClr val="1F1F1F"/>
                    </a:highlight>
                    <a:latin typeface="Menlo" panose="020B0609030804020204" pitchFamily="49" charset="0"/>
                  </a:rPr>
                  <a:t>    6</a:t>
                </a:r>
                <a:endParaRPr lang="en-US" sz="240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87F4A6A-C230-0006-B133-1CEC26E06ED1}"/>
                  </a:ext>
                </a:extLst>
              </p:cNvPr>
              <p:cNvSpPr/>
              <p:nvPr/>
            </p:nvSpPr>
            <p:spPr>
              <a:xfrm>
                <a:off x="5486400" y="3124200"/>
                <a:ext cx="256032" cy="2560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Graphic 18" descr="Right pointing backhand index with solid fill">
              <a:extLst>
                <a:ext uri="{FF2B5EF4-FFF2-40B4-BE49-F238E27FC236}">
                  <a16:creationId xmlns:a16="http://schemas.microsoft.com/office/drawing/2014/main" id="{50C79348-00BB-8740-5796-9AC6BDB8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5394960" y="3238500"/>
              <a:ext cx="548640" cy="54864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F48B69D-04D5-D469-56FB-CA0A9DA540F9}"/>
              </a:ext>
            </a:extLst>
          </p:cNvPr>
          <p:cNvSpPr/>
          <p:nvPr/>
        </p:nvSpPr>
        <p:spPr>
          <a:xfrm>
            <a:off x="4992066" y="2162889"/>
            <a:ext cx="3978012" cy="2517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4C7777D-0180-1C4C-2B72-A672992AE986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6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/>
          <p:nvPr/>
        </p:nvSpPr>
        <p:spPr>
          <a:xfrm>
            <a:off x="228600" y="2286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Debugger - Controls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8D2C537-CB1B-8F61-01EC-85FC2B1C6E79}"/>
              </a:ext>
            </a:extLst>
          </p:cNvPr>
          <p:cNvSpPr/>
          <p:nvPr/>
        </p:nvSpPr>
        <p:spPr>
          <a:xfrm>
            <a:off x="495300" y="3017520"/>
            <a:ext cx="8153400" cy="13777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C9DD75-636F-926E-105B-412BCC12B661}"/>
              </a:ext>
            </a:extLst>
          </p:cNvPr>
          <p:cNvGrpSpPr>
            <a:grpSpLocks noChangeAspect="1"/>
          </p:cNvGrpSpPr>
          <p:nvPr/>
        </p:nvGrpSpPr>
        <p:grpSpPr>
          <a:xfrm>
            <a:off x="746485" y="3294890"/>
            <a:ext cx="516313" cy="822960"/>
            <a:chOff x="1752600" y="4709794"/>
            <a:chExt cx="234152" cy="4108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DCC1C9-BDC7-0488-1088-1E1A2982F453}"/>
                </a:ext>
              </a:extLst>
            </p:cNvPr>
            <p:cNvSpPr/>
            <p:nvPr/>
          </p:nvSpPr>
          <p:spPr>
            <a:xfrm>
              <a:off x="1752600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476946-93F8-99A2-D1E6-4FF8EBF04867}"/>
                </a:ext>
              </a:extLst>
            </p:cNvPr>
            <p:cNvSpPr/>
            <p:nvPr/>
          </p:nvSpPr>
          <p:spPr>
            <a:xfrm>
              <a:off x="1895312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10C388-082B-39CE-A49D-344E8FE05BAE}"/>
                </a:ext>
              </a:extLst>
            </p:cNvPr>
            <p:cNvSpPr/>
            <p:nvPr/>
          </p:nvSpPr>
          <p:spPr>
            <a:xfrm>
              <a:off x="1752600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B22CF6-595F-32CB-C2A4-7B7DF16E894A}"/>
                </a:ext>
              </a:extLst>
            </p:cNvPr>
            <p:cNvSpPr/>
            <p:nvPr/>
          </p:nvSpPr>
          <p:spPr>
            <a:xfrm>
              <a:off x="1895312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7948F2-0561-57B2-ECF2-5D5F19653070}"/>
                </a:ext>
              </a:extLst>
            </p:cNvPr>
            <p:cNvSpPr/>
            <p:nvPr/>
          </p:nvSpPr>
          <p:spPr>
            <a:xfrm>
              <a:off x="1752600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B09B9E-8635-B7DA-FFC1-937EC0D4C485}"/>
                </a:ext>
              </a:extLst>
            </p:cNvPr>
            <p:cNvSpPr/>
            <p:nvPr/>
          </p:nvSpPr>
          <p:spPr>
            <a:xfrm>
              <a:off x="1895312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8B3827-B8F3-FE9E-B15C-88C1F9B43A35}"/>
              </a:ext>
            </a:extLst>
          </p:cNvPr>
          <p:cNvGrpSpPr/>
          <p:nvPr/>
        </p:nvGrpSpPr>
        <p:grpSpPr>
          <a:xfrm>
            <a:off x="2869566" y="3294890"/>
            <a:ext cx="899686" cy="822960"/>
            <a:chOff x="2950282" y="4573575"/>
            <a:chExt cx="731520" cy="7315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1940C1-2FC0-A283-2E69-3A58B48F9ACD}"/>
                </a:ext>
              </a:extLst>
            </p:cNvPr>
            <p:cNvSpPr/>
            <p:nvPr/>
          </p:nvSpPr>
          <p:spPr>
            <a:xfrm>
              <a:off x="3205516" y="5012113"/>
              <a:ext cx="223045" cy="243840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ircular Arrow 43">
              <a:extLst>
                <a:ext uri="{FF2B5EF4-FFF2-40B4-BE49-F238E27FC236}">
                  <a16:creationId xmlns:a16="http://schemas.microsoft.com/office/drawing/2014/main" id="{14A59FED-B110-1C1E-100C-BB385035A3D8}"/>
                </a:ext>
              </a:extLst>
            </p:cNvPr>
            <p:cNvSpPr/>
            <p:nvPr/>
          </p:nvSpPr>
          <p:spPr>
            <a:xfrm>
              <a:off x="2950282" y="4573575"/>
              <a:ext cx="731520" cy="731520"/>
            </a:xfrm>
            <a:prstGeom prst="circularArrow">
              <a:avLst>
                <a:gd name="adj1" fmla="val 12993"/>
                <a:gd name="adj2" fmla="val 1393446"/>
                <a:gd name="adj3" fmla="val 19382305"/>
                <a:gd name="adj4" fmla="val 10513475"/>
                <a:gd name="adj5" fmla="val 20393"/>
              </a:avLst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313EBB7-9C2A-3F5E-ED3B-57A84E35A23F}"/>
              </a:ext>
            </a:extLst>
          </p:cNvPr>
          <p:cNvGrpSpPr/>
          <p:nvPr/>
        </p:nvGrpSpPr>
        <p:grpSpPr>
          <a:xfrm>
            <a:off x="4335906" y="3343561"/>
            <a:ext cx="365760" cy="725618"/>
            <a:chOff x="4265267" y="4620842"/>
            <a:chExt cx="297393" cy="64947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DC7F3F4-B4B8-07B5-D4FD-9378309D8AFE}"/>
                </a:ext>
              </a:extLst>
            </p:cNvPr>
            <p:cNvSpPr/>
            <p:nvPr/>
          </p:nvSpPr>
          <p:spPr>
            <a:xfrm>
              <a:off x="4302441" y="5024781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D792F819-B2BE-A329-6140-4C0E705F3081}"/>
                </a:ext>
              </a:extLst>
            </p:cNvPr>
            <p:cNvSpPr/>
            <p:nvPr/>
          </p:nvSpPr>
          <p:spPr>
            <a:xfrm>
              <a:off x="4265267" y="4620842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F8EBC2-EAB9-BB4C-9B25-7BF6685CD25B}"/>
              </a:ext>
            </a:extLst>
          </p:cNvPr>
          <p:cNvGrpSpPr/>
          <p:nvPr/>
        </p:nvGrpSpPr>
        <p:grpSpPr>
          <a:xfrm>
            <a:off x="5446962" y="3345396"/>
            <a:ext cx="365760" cy="721949"/>
            <a:chOff x="5080491" y="4617720"/>
            <a:chExt cx="297393" cy="64618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84CF1D-3A92-77A4-48CD-A2F43D2B3163}"/>
                </a:ext>
              </a:extLst>
            </p:cNvPr>
            <p:cNvSpPr/>
            <p:nvPr/>
          </p:nvSpPr>
          <p:spPr>
            <a:xfrm>
              <a:off x="5117665" y="5018375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own Arrow 47">
              <a:extLst>
                <a:ext uri="{FF2B5EF4-FFF2-40B4-BE49-F238E27FC236}">
                  <a16:creationId xmlns:a16="http://schemas.microsoft.com/office/drawing/2014/main" id="{F27E4C10-71FD-9E46-FDED-718D11CEF692}"/>
                </a:ext>
              </a:extLst>
            </p:cNvPr>
            <p:cNvSpPr/>
            <p:nvPr/>
          </p:nvSpPr>
          <p:spPr>
            <a:xfrm rot="10800000">
              <a:off x="5080491" y="4617720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85418AC5-47DD-C493-4EB4-A1DAA9AC518C}"/>
              </a:ext>
            </a:extLst>
          </p:cNvPr>
          <p:cNvSpPr/>
          <p:nvPr/>
        </p:nvSpPr>
        <p:spPr>
          <a:xfrm rot="20894808" flipH="1">
            <a:off x="6367442" y="3294890"/>
            <a:ext cx="822960" cy="822960"/>
          </a:xfrm>
          <a:prstGeom prst="circularArrow">
            <a:avLst>
              <a:gd name="adj1" fmla="val 12126"/>
              <a:gd name="adj2" fmla="val 1528906"/>
              <a:gd name="adj3" fmla="val 19499451"/>
              <a:gd name="adj4" fmla="val 1478195"/>
              <a:gd name="adj5" fmla="val 20107"/>
            </a:avLst>
          </a:prstGeom>
          <a:solidFill>
            <a:srgbClr val="88CF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2EB02A46-B616-7A97-B0C7-E09B437CD463}"/>
              </a:ext>
            </a:extLst>
          </p:cNvPr>
          <p:cNvSpPr/>
          <p:nvPr/>
        </p:nvSpPr>
        <p:spPr>
          <a:xfrm>
            <a:off x="7637106" y="3386330"/>
            <a:ext cx="640080" cy="640080"/>
          </a:xfrm>
          <a:prstGeom prst="frame">
            <a:avLst>
              <a:gd name="adj1" fmla="val 17343"/>
            </a:avLst>
          </a:prstGeom>
          <a:solidFill>
            <a:srgbClr val="F285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CBEAB0-7DE7-ABD4-E53E-F81D2AAF2F5C}"/>
              </a:ext>
            </a:extLst>
          </p:cNvPr>
          <p:cNvGrpSpPr/>
          <p:nvPr/>
        </p:nvGrpSpPr>
        <p:grpSpPr>
          <a:xfrm>
            <a:off x="1712511" y="3294890"/>
            <a:ext cx="708469" cy="822960"/>
            <a:chOff x="2197338" y="4620843"/>
            <a:chExt cx="576045" cy="64008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3CA5F7-C950-16C9-A3D4-C0AD6128BDFD}"/>
                </a:ext>
              </a:extLst>
            </p:cNvPr>
            <p:cNvGrpSpPr/>
            <p:nvPr/>
          </p:nvGrpSpPr>
          <p:grpSpPr>
            <a:xfrm>
              <a:off x="2406725" y="4670805"/>
              <a:ext cx="366658" cy="548640"/>
              <a:chOff x="2406795" y="4666563"/>
              <a:chExt cx="366658" cy="548640"/>
            </a:xfrm>
          </p:grpSpPr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7D662873-E36D-0099-28AC-C828054B357C}"/>
                  </a:ext>
                </a:extLst>
              </p:cNvPr>
              <p:cNvSpPr/>
              <p:nvPr/>
            </p:nvSpPr>
            <p:spPr>
              <a:xfrm rot="5400000">
                <a:off x="2315355" y="4758003"/>
                <a:ext cx="548640" cy="365760"/>
              </a:xfrm>
              <a:prstGeom prst="triangle">
                <a:avLst/>
              </a:prstGeom>
              <a:noFill/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B1240989-F373-FD6A-71D0-8D5256F417F4}"/>
                  </a:ext>
                </a:extLst>
              </p:cNvPr>
              <p:cNvSpPr/>
              <p:nvPr/>
            </p:nvSpPr>
            <p:spPr>
              <a:xfrm rot="5400000">
                <a:off x="2316253" y="4758003"/>
                <a:ext cx="548640" cy="365760"/>
              </a:xfrm>
              <a:prstGeom prst="triangle">
                <a:avLst/>
              </a:prstGeom>
              <a:noFill/>
              <a:ln w="38100">
                <a:solidFill>
                  <a:srgbClr val="67A7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A3F0AE-00FD-5243-E815-7FB783E9153A}"/>
                </a:ext>
              </a:extLst>
            </p:cNvPr>
            <p:cNvSpPr/>
            <p:nvPr/>
          </p:nvSpPr>
          <p:spPr>
            <a:xfrm>
              <a:off x="2197338" y="4620843"/>
              <a:ext cx="91440" cy="640080"/>
            </a:xfrm>
            <a:prstGeom prst="rect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2DCB8F-4822-FE89-F610-0EE2EC32267C}"/>
              </a:ext>
            </a:extLst>
          </p:cNvPr>
          <p:cNvGrpSpPr/>
          <p:nvPr/>
        </p:nvGrpSpPr>
        <p:grpSpPr>
          <a:xfrm>
            <a:off x="4904542" y="3224697"/>
            <a:ext cx="1454244" cy="2701139"/>
            <a:chOff x="1325765" y="3421415"/>
            <a:chExt cx="1454244" cy="27011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257055-F4B1-7643-4573-3836BB55D69E}"/>
                </a:ext>
              </a:extLst>
            </p:cNvPr>
            <p:cNvSpPr txBox="1"/>
            <p:nvPr/>
          </p:nvSpPr>
          <p:spPr>
            <a:xfrm>
              <a:off x="1325765" y="4799115"/>
              <a:ext cx="1454244" cy="13234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Step</a:t>
              </a:r>
            </a:p>
            <a:p>
              <a:pPr algn="ctr"/>
              <a:r>
                <a:rPr lang="en-US" sz="4000" b="1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Out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3A57B8B-5CD0-235E-F5A0-D9197A3B8DE9}"/>
                </a:ext>
              </a:extLst>
            </p:cNvPr>
            <p:cNvSpPr/>
            <p:nvPr/>
          </p:nvSpPr>
          <p:spPr>
            <a:xfrm>
              <a:off x="1567075" y="3421415"/>
              <a:ext cx="971623" cy="989731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8EADB0-64B7-9E49-F3E0-AC445AADCED7}"/>
                </a:ext>
              </a:extLst>
            </p:cNvPr>
            <p:cNvCxnSpPr>
              <a:cxnSpLocks/>
              <a:stCxn id="5" idx="0"/>
              <a:endCxn id="3" idx="2"/>
            </p:cNvCxnSpPr>
            <p:nvPr/>
          </p:nvCxnSpPr>
          <p:spPr>
            <a:xfrm flipV="1">
              <a:off x="2052887" y="4411146"/>
              <a:ext cx="0" cy="387969"/>
            </a:xfrm>
            <a:prstGeom prst="line">
              <a:avLst/>
            </a:prstGeom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E49FB9-B2E1-D4CD-F447-72220325388A}"/>
              </a:ext>
            </a:extLst>
          </p:cNvPr>
          <p:cNvGrpSpPr/>
          <p:nvPr/>
        </p:nvGrpSpPr>
        <p:grpSpPr>
          <a:xfrm>
            <a:off x="2575475" y="1474001"/>
            <a:ext cx="1454244" cy="2740426"/>
            <a:chOff x="1325765" y="1670720"/>
            <a:chExt cx="1454244" cy="27404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F391D3-018F-7C88-251C-4BE62528AB6F}"/>
                </a:ext>
              </a:extLst>
            </p:cNvPr>
            <p:cNvSpPr txBox="1"/>
            <p:nvPr/>
          </p:nvSpPr>
          <p:spPr>
            <a:xfrm>
              <a:off x="1325765" y="1670720"/>
              <a:ext cx="1454244" cy="13234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Step</a:t>
              </a:r>
            </a:p>
            <a:p>
              <a:pPr algn="ctr"/>
              <a:r>
                <a:rPr lang="en-US" sz="4000" b="1" dirty="0">
                  <a:solidFill>
                    <a:schemeClr val="tx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Over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15EEC16-9D43-ED85-EE04-24E3F9AFD822}"/>
                </a:ext>
              </a:extLst>
            </p:cNvPr>
            <p:cNvSpPr/>
            <p:nvPr/>
          </p:nvSpPr>
          <p:spPr>
            <a:xfrm>
              <a:off x="1567075" y="3421415"/>
              <a:ext cx="971623" cy="989731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724174-5EB9-2C0E-BBA2-CC8AC29A2986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052887" y="2994159"/>
              <a:ext cx="0" cy="427256"/>
            </a:xfrm>
            <a:prstGeom prst="line">
              <a:avLst/>
            </a:prstGeom>
            <a:ln w="57150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D5DD0C1-F233-6873-2F12-AF85DD72A4E9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7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9EAE57F-9208-81CD-5280-38586056B683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AD90F93A-0B8A-847E-E767-4408D7FD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79" y="1920526"/>
            <a:ext cx="3045321" cy="30169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F16E47D-D68F-283D-A3B2-4B2BD0CAB3D2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7491046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Debugging with VS Code</a:t>
            </a:r>
          </a:p>
        </p:txBody>
      </p:sp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0826B875-88EF-9FC4-5A1F-1BB0CA651BC1}"/>
              </a:ext>
            </a:extLst>
          </p:cNvPr>
          <p:cNvSpPr txBox="1">
            <a:spLocks/>
          </p:cNvSpPr>
          <p:nvPr/>
        </p:nvSpPr>
        <p:spPr>
          <a:xfrm>
            <a:off x="381000" y="1652864"/>
            <a:ext cx="5140569" cy="451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000" b="1" dirty="0"/>
              <a:t>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0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800"/>
              </a:spcBef>
              <a:buSzPts val="2500"/>
              <a:buNone/>
            </a:pPr>
            <a:endParaRPr lang="en-US" sz="9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800"/>
              </a:spcBef>
              <a:buSzPts val="25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Slides: </a:t>
            </a:r>
          </a:p>
          <a:p>
            <a:pPr marL="0" indent="0">
              <a:spcBef>
                <a:spcPts val="800"/>
              </a:spcBef>
              <a:buSzPts val="25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https://github.com/ResearchComputing/debugging_with_vs_code_shortcourse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indent="0">
              <a:spcBef>
                <a:spcPts val="800"/>
              </a:spcBef>
              <a:buSzPts val="25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Survey:</a:t>
            </a:r>
          </a:p>
          <a:p>
            <a:pPr marL="0" indent="0">
              <a:spcBef>
                <a:spcPts val="800"/>
              </a:spcBef>
              <a:buSzPts val="25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006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/>
          <p:nvPr/>
        </p:nvSpPr>
        <p:spPr>
          <a:xfrm>
            <a:off x="228600" y="2286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Debugger - Controls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8D2C537-CB1B-8F61-01EC-85FC2B1C6E79}"/>
              </a:ext>
            </a:extLst>
          </p:cNvPr>
          <p:cNvSpPr/>
          <p:nvPr/>
        </p:nvSpPr>
        <p:spPr>
          <a:xfrm>
            <a:off x="495300" y="3017520"/>
            <a:ext cx="8153400" cy="13777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C9DD75-636F-926E-105B-412BCC12B661}"/>
              </a:ext>
            </a:extLst>
          </p:cNvPr>
          <p:cNvGrpSpPr>
            <a:grpSpLocks noChangeAspect="1"/>
          </p:cNvGrpSpPr>
          <p:nvPr/>
        </p:nvGrpSpPr>
        <p:grpSpPr>
          <a:xfrm>
            <a:off x="746485" y="3294890"/>
            <a:ext cx="516313" cy="822960"/>
            <a:chOff x="1752600" y="4709794"/>
            <a:chExt cx="234152" cy="4108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DCC1C9-BDC7-0488-1088-1E1A2982F453}"/>
                </a:ext>
              </a:extLst>
            </p:cNvPr>
            <p:cNvSpPr/>
            <p:nvPr/>
          </p:nvSpPr>
          <p:spPr>
            <a:xfrm>
              <a:off x="1752600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476946-93F8-99A2-D1E6-4FF8EBF04867}"/>
                </a:ext>
              </a:extLst>
            </p:cNvPr>
            <p:cNvSpPr/>
            <p:nvPr/>
          </p:nvSpPr>
          <p:spPr>
            <a:xfrm>
              <a:off x="1895312" y="4709794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10C388-082B-39CE-A49D-344E8FE05BAE}"/>
                </a:ext>
              </a:extLst>
            </p:cNvPr>
            <p:cNvSpPr/>
            <p:nvPr/>
          </p:nvSpPr>
          <p:spPr>
            <a:xfrm>
              <a:off x="1752600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B22CF6-595F-32CB-C2A4-7B7DF16E894A}"/>
                </a:ext>
              </a:extLst>
            </p:cNvPr>
            <p:cNvSpPr/>
            <p:nvPr/>
          </p:nvSpPr>
          <p:spPr>
            <a:xfrm>
              <a:off x="1895312" y="4869497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7948F2-0561-57B2-ECF2-5D5F19653070}"/>
                </a:ext>
              </a:extLst>
            </p:cNvPr>
            <p:cNvSpPr/>
            <p:nvPr/>
          </p:nvSpPr>
          <p:spPr>
            <a:xfrm>
              <a:off x="1752600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B09B9E-8635-B7DA-FFC1-937EC0D4C485}"/>
                </a:ext>
              </a:extLst>
            </p:cNvPr>
            <p:cNvSpPr/>
            <p:nvPr/>
          </p:nvSpPr>
          <p:spPr>
            <a:xfrm>
              <a:off x="1895312" y="5029200"/>
              <a:ext cx="91440" cy="914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8B3827-B8F3-FE9E-B15C-88C1F9B43A35}"/>
              </a:ext>
            </a:extLst>
          </p:cNvPr>
          <p:cNvGrpSpPr/>
          <p:nvPr/>
        </p:nvGrpSpPr>
        <p:grpSpPr>
          <a:xfrm>
            <a:off x="2869566" y="3294890"/>
            <a:ext cx="899686" cy="822960"/>
            <a:chOff x="2950282" y="4573575"/>
            <a:chExt cx="731520" cy="7315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1940C1-2FC0-A283-2E69-3A58B48F9ACD}"/>
                </a:ext>
              </a:extLst>
            </p:cNvPr>
            <p:cNvSpPr/>
            <p:nvPr/>
          </p:nvSpPr>
          <p:spPr>
            <a:xfrm>
              <a:off x="3205516" y="5012113"/>
              <a:ext cx="223045" cy="243840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ircular Arrow 43">
              <a:extLst>
                <a:ext uri="{FF2B5EF4-FFF2-40B4-BE49-F238E27FC236}">
                  <a16:creationId xmlns:a16="http://schemas.microsoft.com/office/drawing/2014/main" id="{14A59FED-B110-1C1E-100C-BB385035A3D8}"/>
                </a:ext>
              </a:extLst>
            </p:cNvPr>
            <p:cNvSpPr/>
            <p:nvPr/>
          </p:nvSpPr>
          <p:spPr>
            <a:xfrm>
              <a:off x="2950282" y="4573575"/>
              <a:ext cx="731520" cy="731520"/>
            </a:xfrm>
            <a:prstGeom prst="circularArrow">
              <a:avLst>
                <a:gd name="adj1" fmla="val 12993"/>
                <a:gd name="adj2" fmla="val 1393446"/>
                <a:gd name="adj3" fmla="val 19382305"/>
                <a:gd name="adj4" fmla="val 10513475"/>
                <a:gd name="adj5" fmla="val 20393"/>
              </a:avLst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313EBB7-9C2A-3F5E-ED3B-57A84E35A23F}"/>
              </a:ext>
            </a:extLst>
          </p:cNvPr>
          <p:cNvGrpSpPr/>
          <p:nvPr/>
        </p:nvGrpSpPr>
        <p:grpSpPr>
          <a:xfrm>
            <a:off x="4335906" y="3343561"/>
            <a:ext cx="365760" cy="725618"/>
            <a:chOff x="4265267" y="4620842"/>
            <a:chExt cx="297393" cy="64947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DC7F3F4-B4B8-07B5-D4FD-9378309D8AFE}"/>
                </a:ext>
              </a:extLst>
            </p:cNvPr>
            <p:cNvSpPr/>
            <p:nvPr/>
          </p:nvSpPr>
          <p:spPr>
            <a:xfrm>
              <a:off x="4302441" y="5024781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D792F819-B2BE-A329-6140-4C0E705F3081}"/>
                </a:ext>
              </a:extLst>
            </p:cNvPr>
            <p:cNvSpPr/>
            <p:nvPr/>
          </p:nvSpPr>
          <p:spPr>
            <a:xfrm>
              <a:off x="4265267" y="4620842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F8EBC2-EAB9-BB4C-9B25-7BF6685CD25B}"/>
              </a:ext>
            </a:extLst>
          </p:cNvPr>
          <p:cNvGrpSpPr/>
          <p:nvPr/>
        </p:nvGrpSpPr>
        <p:grpSpPr>
          <a:xfrm>
            <a:off x="5446962" y="3345396"/>
            <a:ext cx="365760" cy="721949"/>
            <a:chOff x="5080491" y="4617720"/>
            <a:chExt cx="297393" cy="64618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84CF1D-3A92-77A4-48CD-A2F43D2B3163}"/>
                </a:ext>
              </a:extLst>
            </p:cNvPr>
            <p:cNvSpPr/>
            <p:nvPr/>
          </p:nvSpPr>
          <p:spPr>
            <a:xfrm>
              <a:off x="5117665" y="5018375"/>
              <a:ext cx="223045" cy="245532"/>
            </a:xfrm>
            <a:prstGeom prst="ellipse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own Arrow 47">
              <a:extLst>
                <a:ext uri="{FF2B5EF4-FFF2-40B4-BE49-F238E27FC236}">
                  <a16:creationId xmlns:a16="http://schemas.microsoft.com/office/drawing/2014/main" id="{F27E4C10-71FD-9E46-FDED-718D11CEF692}"/>
                </a:ext>
              </a:extLst>
            </p:cNvPr>
            <p:cNvSpPr/>
            <p:nvPr/>
          </p:nvSpPr>
          <p:spPr>
            <a:xfrm rot="10800000">
              <a:off x="5080491" y="4617720"/>
              <a:ext cx="297393" cy="327377"/>
            </a:xfrm>
            <a:prstGeom prst="downArrow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85418AC5-47DD-C493-4EB4-A1DAA9AC518C}"/>
              </a:ext>
            </a:extLst>
          </p:cNvPr>
          <p:cNvSpPr/>
          <p:nvPr/>
        </p:nvSpPr>
        <p:spPr>
          <a:xfrm rot="20894808" flipH="1">
            <a:off x="6367442" y="3294890"/>
            <a:ext cx="822960" cy="822960"/>
          </a:xfrm>
          <a:prstGeom prst="circularArrow">
            <a:avLst>
              <a:gd name="adj1" fmla="val 12126"/>
              <a:gd name="adj2" fmla="val 1528906"/>
              <a:gd name="adj3" fmla="val 19499451"/>
              <a:gd name="adj4" fmla="val 1478195"/>
              <a:gd name="adj5" fmla="val 20107"/>
            </a:avLst>
          </a:prstGeom>
          <a:solidFill>
            <a:srgbClr val="88CF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2EB02A46-B616-7A97-B0C7-E09B437CD463}"/>
              </a:ext>
            </a:extLst>
          </p:cNvPr>
          <p:cNvSpPr/>
          <p:nvPr/>
        </p:nvSpPr>
        <p:spPr>
          <a:xfrm>
            <a:off x="7637106" y="3386330"/>
            <a:ext cx="640080" cy="640080"/>
          </a:xfrm>
          <a:prstGeom prst="frame">
            <a:avLst>
              <a:gd name="adj1" fmla="val 17343"/>
            </a:avLst>
          </a:prstGeom>
          <a:solidFill>
            <a:srgbClr val="F285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CBEAB0-7DE7-ABD4-E53E-F81D2AAF2F5C}"/>
              </a:ext>
            </a:extLst>
          </p:cNvPr>
          <p:cNvGrpSpPr/>
          <p:nvPr/>
        </p:nvGrpSpPr>
        <p:grpSpPr>
          <a:xfrm>
            <a:off x="1712511" y="3294890"/>
            <a:ext cx="708469" cy="822960"/>
            <a:chOff x="2197338" y="4620843"/>
            <a:chExt cx="576045" cy="64008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83CA5F7-C950-16C9-A3D4-C0AD6128BDFD}"/>
                </a:ext>
              </a:extLst>
            </p:cNvPr>
            <p:cNvGrpSpPr/>
            <p:nvPr/>
          </p:nvGrpSpPr>
          <p:grpSpPr>
            <a:xfrm>
              <a:off x="2406725" y="4670805"/>
              <a:ext cx="366658" cy="548640"/>
              <a:chOff x="2406795" y="4666563"/>
              <a:chExt cx="366658" cy="548640"/>
            </a:xfrm>
          </p:grpSpPr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7D662873-E36D-0099-28AC-C828054B357C}"/>
                  </a:ext>
                </a:extLst>
              </p:cNvPr>
              <p:cNvSpPr/>
              <p:nvPr/>
            </p:nvSpPr>
            <p:spPr>
              <a:xfrm rot="5400000">
                <a:off x="2315355" y="4758003"/>
                <a:ext cx="548640" cy="365760"/>
              </a:xfrm>
              <a:prstGeom prst="triangle">
                <a:avLst/>
              </a:prstGeom>
              <a:noFill/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iangle 34">
                <a:extLst>
                  <a:ext uri="{FF2B5EF4-FFF2-40B4-BE49-F238E27FC236}">
                    <a16:creationId xmlns:a16="http://schemas.microsoft.com/office/drawing/2014/main" id="{B1240989-F373-FD6A-71D0-8D5256F417F4}"/>
                  </a:ext>
                </a:extLst>
              </p:cNvPr>
              <p:cNvSpPr/>
              <p:nvPr/>
            </p:nvSpPr>
            <p:spPr>
              <a:xfrm rot="5400000">
                <a:off x="2316253" y="4758003"/>
                <a:ext cx="548640" cy="365760"/>
              </a:xfrm>
              <a:prstGeom prst="triangle">
                <a:avLst/>
              </a:prstGeom>
              <a:noFill/>
              <a:ln w="38100">
                <a:solidFill>
                  <a:srgbClr val="67A7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A3F0AE-00FD-5243-E815-7FB783E9153A}"/>
                </a:ext>
              </a:extLst>
            </p:cNvPr>
            <p:cNvSpPr/>
            <p:nvPr/>
          </p:nvSpPr>
          <p:spPr>
            <a:xfrm>
              <a:off x="2197338" y="4620843"/>
              <a:ext cx="91440" cy="640080"/>
            </a:xfrm>
            <a:prstGeom prst="rect">
              <a:avLst/>
            </a:prstGeom>
            <a:solidFill>
              <a:srgbClr val="67A7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2DCB8F-4822-FE89-F610-0EE2EC32267C}"/>
              </a:ext>
            </a:extLst>
          </p:cNvPr>
          <p:cNvGrpSpPr/>
          <p:nvPr/>
        </p:nvGrpSpPr>
        <p:grpSpPr>
          <a:xfrm>
            <a:off x="5571789" y="2140241"/>
            <a:ext cx="2406429" cy="2069190"/>
            <a:chOff x="849672" y="2341956"/>
            <a:chExt cx="2406429" cy="20691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257055-F4B1-7643-4573-3836BB55D69E}"/>
                </a:ext>
              </a:extLst>
            </p:cNvPr>
            <p:cNvSpPr txBox="1"/>
            <p:nvPr/>
          </p:nvSpPr>
          <p:spPr>
            <a:xfrm>
              <a:off x="849672" y="2341956"/>
              <a:ext cx="2406429" cy="7078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63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Restart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3A57B8B-5CD0-235E-F5A0-D9197A3B8DE9}"/>
                </a:ext>
              </a:extLst>
            </p:cNvPr>
            <p:cNvSpPr/>
            <p:nvPr/>
          </p:nvSpPr>
          <p:spPr>
            <a:xfrm>
              <a:off x="1567075" y="3421415"/>
              <a:ext cx="971623" cy="989731"/>
            </a:xfrm>
            <a:prstGeom prst="roundRect">
              <a:avLst/>
            </a:prstGeom>
            <a:noFill/>
            <a:ln w="57150">
              <a:solidFill>
                <a:srgbClr val="0063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8EADB0-64B7-9E49-F3E0-AC445AADCED7}"/>
                </a:ext>
              </a:extLst>
            </p:cNvPr>
            <p:cNvCxnSpPr>
              <a:cxnSpLocks/>
              <a:stCxn id="5" idx="2"/>
              <a:endCxn id="3" idx="0"/>
            </p:cNvCxnSpPr>
            <p:nvPr/>
          </p:nvCxnSpPr>
          <p:spPr>
            <a:xfrm>
              <a:off x="2052887" y="3049842"/>
              <a:ext cx="0" cy="371573"/>
            </a:xfrm>
            <a:prstGeom prst="line">
              <a:avLst/>
            </a:prstGeom>
            <a:ln w="57150">
              <a:solidFill>
                <a:srgbClr val="0063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E49FB9-B2E1-D4CD-F447-72220325388A}"/>
              </a:ext>
            </a:extLst>
          </p:cNvPr>
          <p:cNvGrpSpPr/>
          <p:nvPr/>
        </p:nvGrpSpPr>
        <p:grpSpPr>
          <a:xfrm>
            <a:off x="7247368" y="3203309"/>
            <a:ext cx="1454244" cy="2101977"/>
            <a:chOff x="1325765" y="3421415"/>
            <a:chExt cx="1454244" cy="21019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F391D3-018F-7C88-251C-4BE62528AB6F}"/>
                </a:ext>
              </a:extLst>
            </p:cNvPr>
            <p:cNvSpPr txBox="1"/>
            <p:nvPr/>
          </p:nvSpPr>
          <p:spPr>
            <a:xfrm>
              <a:off x="1325765" y="4815506"/>
              <a:ext cx="1454244" cy="7078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ndale Mono" panose="020B0509000000000004" pitchFamily="49" charset="0"/>
                </a:rPr>
                <a:t>Stop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724174-5EB9-2C0E-BBA2-CC8AC29A2986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V="1">
              <a:off x="2052887" y="4411146"/>
              <a:ext cx="0" cy="404360"/>
            </a:xfrm>
            <a:prstGeom prst="line">
              <a:avLst/>
            </a:prstGeom>
            <a:ln w="5715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15EEC16-9D43-ED85-EE04-24E3F9AFD822}"/>
                </a:ext>
              </a:extLst>
            </p:cNvPr>
            <p:cNvSpPr/>
            <p:nvPr/>
          </p:nvSpPr>
          <p:spPr>
            <a:xfrm>
              <a:off x="1567075" y="3421415"/>
              <a:ext cx="971623" cy="989731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8E05C8-3870-B681-7D8F-DAB0444223D6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13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483ADD-6F2B-A073-9BEC-BDECDC085553}"/>
              </a:ext>
            </a:extLst>
          </p:cNvPr>
          <p:cNvSpPr txBox="1"/>
          <p:nvPr/>
        </p:nvSpPr>
        <p:spPr>
          <a:xfrm>
            <a:off x="699823" y="123161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WATCH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3B4DC4F4-3AD0-7EB6-BC2E-93BB4147288A}"/>
              </a:ext>
            </a:extLst>
          </p:cNvPr>
          <p:cNvSpPr/>
          <p:nvPr/>
        </p:nvSpPr>
        <p:spPr>
          <a:xfrm rot="5400000">
            <a:off x="439826" y="1414881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701B8A-71BE-89CB-57CB-F700D50EFC85}"/>
              </a:ext>
            </a:extLst>
          </p:cNvPr>
          <p:cNvCxnSpPr/>
          <p:nvPr/>
        </p:nvCxnSpPr>
        <p:spPr>
          <a:xfrm>
            <a:off x="228600" y="1085864"/>
            <a:ext cx="6035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lus 4">
            <a:extLst>
              <a:ext uri="{FF2B5EF4-FFF2-40B4-BE49-F238E27FC236}">
                <a16:creationId xmlns:a16="http://schemas.microsoft.com/office/drawing/2014/main" id="{47928B44-3CC0-AAEB-55F1-81DB53DC5528}"/>
              </a:ext>
            </a:extLst>
          </p:cNvPr>
          <p:cNvSpPr/>
          <p:nvPr/>
        </p:nvSpPr>
        <p:spPr>
          <a:xfrm>
            <a:off x="3914140" y="1166788"/>
            <a:ext cx="548640" cy="548640"/>
          </a:xfrm>
          <a:prstGeom prst="mathPlus">
            <a:avLst>
              <a:gd name="adj1" fmla="val 48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AA989C-E961-784C-1B1E-E9B23971ED61}"/>
              </a:ext>
            </a:extLst>
          </p:cNvPr>
          <p:cNvGrpSpPr/>
          <p:nvPr/>
        </p:nvGrpSpPr>
        <p:grpSpPr>
          <a:xfrm>
            <a:off x="4686300" y="1181073"/>
            <a:ext cx="533400" cy="502920"/>
            <a:chOff x="5090160" y="4827256"/>
            <a:chExt cx="533400" cy="50292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303D04-E9FC-0793-E517-5666392EEBAC}"/>
                </a:ext>
              </a:extLst>
            </p:cNvPr>
            <p:cNvSpPr/>
            <p:nvPr/>
          </p:nvSpPr>
          <p:spPr>
            <a:xfrm>
              <a:off x="5257800" y="482725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0EE11FA-7955-C00B-A844-C0C23D398B3D}"/>
                </a:ext>
              </a:extLst>
            </p:cNvPr>
            <p:cNvSpPr/>
            <p:nvPr/>
          </p:nvSpPr>
          <p:spPr>
            <a:xfrm>
              <a:off x="5090160" y="496441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815F5A-DB8C-501B-1467-69260A0E5349}"/>
              </a:ext>
            </a:extLst>
          </p:cNvPr>
          <p:cNvGrpSpPr/>
          <p:nvPr/>
        </p:nvGrpSpPr>
        <p:grpSpPr>
          <a:xfrm>
            <a:off x="5387340" y="1187943"/>
            <a:ext cx="533400" cy="502920"/>
            <a:chOff x="5090160" y="4827256"/>
            <a:chExt cx="533400" cy="50292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7DBAFA0-1A02-2416-1849-064F99497BE1}"/>
                </a:ext>
              </a:extLst>
            </p:cNvPr>
            <p:cNvSpPr/>
            <p:nvPr/>
          </p:nvSpPr>
          <p:spPr>
            <a:xfrm>
              <a:off x="5257800" y="482725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3EB2677-9BC3-A06A-2D36-3FC4098F591D}"/>
                </a:ext>
              </a:extLst>
            </p:cNvPr>
            <p:cNvSpPr/>
            <p:nvPr/>
          </p:nvSpPr>
          <p:spPr>
            <a:xfrm>
              <a:off x="5090160" y="496441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Multiply 11">
            <a:extLst>
              <a:ext uri="{FF2B5EF4-FFF2-40B4-BE49-F238E27FC236}">
                <a16:creationId xmlns:a16="http://schemas.microsoft.com/office/drawing/2014/main" id="{F1F7C1CA-6A33-DAF8-6D16-F3295AE3BBBF}"/>
              </a:ext>
            </a:extLst>
          </p:cNvPr>
          <p:cNvSpPr/>
          <p:nvPr/>
        </p:nvSpPr>
        <p:spPr>
          <a:xfrm>
            <a:off x="4686300" y="1325103"/>
            <a:ext cx="365760" cy="365760"/>
          </a:xfrm>
          <a:prstGeom prst="mathMultiply">
            <a:avLst>
              <a:gd name="adj1" fmla="val 68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>
            <a:extLst>
              <a:ext uri="{FF2B5EF4-FFF2-40B4-BE49-F238E27FC236}">
                <a16:creationId xmlns:a16="http://schemas.microsoft.com/office/drawing/2014/main" id="{CA9123CA-DC5C-A980-4A2A-B4AB2D1B51AB}"/>
              </a:ext>
            </a:extLst>
          </p:cNvPr>
          <p:cNvSpPr/>
          <p:nvPr/>
        </p:nvSpPr>
        <p:spPr>
          <a:xfrm>
            <a:off x="5433060" y="1066800"/>
            <a:ext cx="274320" cy="914400"/>
          </a:xfrm>
          <a:prstGeom prst="mathMinus">
            <a:avLst>
              <a:gd name="adj1" fmla="val 358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BBC4E-C4A9-14F9-E5B9-ECB1D0AE423D}"/>
              </a:ext>
            </a:extLst>
          </p:cNvPr>
          <p:cNvSpPr txBox="1"/>
          <p:nvPr/>
        </p:nvSpPr>
        <p:spPr>
          <a:xfrm>
            <a:off x="228600" y="2286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Debugger – Watch Expressions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8C8B2-D8FB-5DCF-DC3A-276B7241F7C1}"/>
              </a:ext>
            </a:extLst>
          </p:cNvPr>
          <p:cNvSpPr txBox="1"/>
          <p:nvPr/>
        </p:nvSpPr>
        <p:spPr>
          <a:xfrm>
            <a:off x="914400" y="1752600"/>
            <a:ext cx="590257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number_to_test % 2 == 0: 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ECAFC6-D756-4217-24D8-3536B33D3649}"/>
              </a:ext>
            </a:extLst>
          </p:cNvPr>
          <p:cNvSpPr/>
          <p:nvPr/>
        </p:nvSpPr>
        <p:spPr>
          <a:xfrm>
            <a:off x="382931" y="5772136"/>
            <a:ext cx="8606737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BAD2C-DE26-9A41-9B3A-D72ECA06A019}"/>
              </a:ext>
            </a:extLst>
          </p:cNvPr>
          <p:cNvSpPr txBox="1"/>
          <p:nvPr/>
        </p:nvSpPr>
        <p:spPr>
          <a:xfrm>
            <a:off x="1158240" y="2611139"/>
            <a:ext cx="7391400" cy="3970318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Fizz_Buzz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number_to_test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2    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3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        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"Fizz"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5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6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7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        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"Buzz"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8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(result)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9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10    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11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12    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Fizz_Buzz(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13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14    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"Results: "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50245B-6F2D-B89F-FCF1-FEE04FA416EE}"/>
              </a:ext>
            </a:extLst>
          </p:cNvPr>
          <p:cNvGrpSpPr/>
          <p:nvPr/>
        </p:nvGrpSpPr>
        <p:grpSpPr>
          <a:xfrm>
            <a:off x="1251661" y="2948151"/>
            <a:ext cx="548640" cy="662940"/>
            <a:chOff x="822960" y="2552700"/>
            <a:chExt cx="548640" cy="6629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60BF2E-ECFE-0DE9-7808-94EABFD49AD5}"/>
                </a:ext>
              </a:extLst>
            </p:cNvPr>
            <p:cNvSpPr/>
            <p:nvPr/>
          </p:nvSpPr>
          <p:spPr>
            <a:xfrm>
              <a:off x="914400" y="2552700"/>
              <a:ext cx="256032" cy="25603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Right pointing backhand index with solid fill">
              <a:extLst>
                <a:ext uri="{FF2B5EF4-FFF2-40B4-BE49-F238E27FC236}">
                  <a16:creationId xmlns:a16="http://schemas.microsoft.com/office/drawing/2014/main" id="{E3449D17-61EC-284D-1E0A-F79DE934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822960" y="2667000"/>
              <a:ext cx="548640" cy="54864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74B5716-5817-9480-7453-DF1B397532A9}"/>
              </a:ext>
            </a:extLst>
          </p:cNvPr>
          <p:cNvSpPr/>
          <p:nvPr/>
        </p:nvSpPr>
        <p:spPr>
          <a:xfrm>
            <a:off x="1060545" y="2522829"/>
            <a:ext cx="7586789" cy="4143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BF9E0E-362D-04CA-C40B-B4A1D1502573}"/>
              </a:ext>
            </a:extLst>
          </p:cNvPr>
          <p:cNvSpPr txBox="1">
            <a:spLocks/>
          </p:cNvSpPr>
          <p:nvPr/>
        </p:nvSpPr>
        <p:spPr>
          <a:xfrm>
            <a:off x="7109347" y="656116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8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60BBC4E-C4A9-14F9-E5B9-ECB1D0AE423D}"/>
              </a:ext>
            </a:extLst>
          </p:cNvPr>
          <p:cNvSpPr txBox="1"/>
          <p:nvPr/>
        </p:nvSpPr>
        <p:spPr>
          <a:xfrm>
            <a:off x="228600" y="2286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Debugger – Watch Expressions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44E406-08F8-B4D9-398E-6255E2615E60}"/>
              </a:ext>
            </a:extLst>
          </p:cNvPr>
          <p:cNvSpPr/>
          <p:nvPr/>
        </p:nvSpPr>
        <p:spPr>
          <a:xfrm>
            <a:off x="382931" y="5772136"/>
            <a:ext cx="8606737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698FB-EC5B-5D8E-8F9E-CE9B6F0BF9B3}"/>
              </a:ext>
            </a:extLst>
          </p:cNvPr>
          <p:cNvSpPr txBox="1"/>
          <p:nvPr/>
        </p:nvSpPr>
        <p:spPr>
          <a:xfrm>
            <a:off x="1158240" y="2611139"/>
            <a:ext cx="7391400" cy="3970318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Fizz_Buzz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number_to_test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2     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</a:t>
            </a: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3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4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        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"Fizz"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5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6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7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        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"Buzz"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8    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(result)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 9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10    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11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12    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Fizz_Buzz(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13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  14    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"Results: "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ABA95E-CFB3-D847-9C6A-B36B9C50CA7B}"/>
              </a:ext>
            </a:extLst>
          </p:cNvPr>
          <p:cNvGrpSpPr/>
          <p:nvPr/>
        </p:nvGrpSpPr>
        <p:grpSpPr>
          <a:xfrm>
            <a:off x="1207008" y="5677687"/>
            <a:ext cx="548640" cy="662940"/>
            <a:chOff x="822960" y="2552700"/>
            <a:chExt cx="548640" cy="6629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676F66-D02E-458C-3639-BCAAA5AA28AF}"/>
                </a:ext>
              </a:extLst>
            </p:cNvPr>
            <p:cNvSpPr/>
            <p:nvPr/>
          </p:nvSpPr>
          <p:spPr>
            <a:xfrm>
              <a:off x="914400" y="2552700"/>
              <a:ext cx="256032" cy="25603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Right pointing backhand index with solid fill">
              <a:extLst>
                <a:ext uri="{FF2B5EF4-FFF2-40B4-BE49-F238E27FC236}">
                  <a16:creationId xmlns:a16="http://schemas.microsoft.com/office/drawing/2014/main" id="{212DD855-691D-6C93-4B4E-B011A98C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822960" y="2667000"/>
              <a:ext cx="548640" cy="54864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0DE531-B90F-2F64-BF21-B91F3C143462}"/>
              </a:ext>
            </a:extLst>
          </p:cNvPr>
          <p:cNvSpPr txBox="1"/>
          <p:nvPr/>
        </p:nvSpPr>
        <p:spPr>
          <a:xfrm>
            <a:off x="699823" y="123161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WATCH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32CAD387-61CA-4A84-B81E-A0F3199DB270}"/>
              </a:ext>
            </a:extLst>
          </p:cNvPr>
          <p:cNvSpPr/>
          <p:nvPr/>
        </p:nvSpPr>
        <p:spPr>
          <a:xfrm rot="5400000">
            <a:off x="439826" y="1414881"/>
            <a:ext cx="100586" cy="218239"/>
          </a:xfrm>
          <a:prstGeom prst="chevron">
            <a:avLst>
              <a:gd name="adj" fmla="val 686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F3033C-4FC9-4554-130A-63F7F3AA1F65}"/>
              </a:ext>
            </a:extLst>
          </p:cNvPr>
          <p:cNvCxnSpPr/>
          <p:nvPr/>
        </p:nvCxnSpPr>
        <p:spPr>
          <a:xfrm>
            <a:off x="228600" y="1085864"/>
            <a:ext cx="6035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Plus 23">
            <a:extLst>
              <a:ext uri="{FF2B5EF4-FFF2-40B4-BE49-F238E27FC236}">
                <a16:creationId xmlns:a16="http://schemas.microsoft.com/office/drawing/2014/main" id="{F8AEA6FD-7ECF-8109-41F5-009A0F0715D2}"/>
              </a:ext>
            </a:extLst>
          </p:cNvPr>
          <p:cNvSpPr/>
          <p:nvPr/>
        </p:nvSpPr>
        <p:spPr>
          <a:xfrm>
            <a:off x="3914140" y="1166788"/>
            <a:ext cx="548640" cy="548640"/>
          </a:xfrm>
          <a:prstGeom prst="mathPlus">
            <a:avLst>
              <a:gd name="adj1" fmla="val 487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613216-7AD5-D09E-9F6F-626063CD33C8}"/>
              </a:ext>
            </a:extLst>
          </p:cNvPr>
          <p:cNvGrpSpPr/>
          <p:nvPr/>
        </p:nvGrpSpPr>
        <p:grpSpPr>
          <a:xfrm>
            <a:off x="4686300" y="1181073"/>
            <a:ext cx="533400" cy="502920"/>
            <a:chOff x="5090160" y="4827256"/>
            <a:chExt cx="533400" cy="50292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A7C2ECD-6C46-708F-0767-1842A49FFD51}"/>
                </a:ext>
              </a:extLst>
            </p:cNvPr>
            <p:cNvSpPr/>
            <p:nvPr/>
          </p:nvSpPr>
          <p:spPr>
            <a:xfrm>
              <a:off x="5257800" y="482725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6F471EE-0059-ADA2-2895-B68B22C9C87E}"/>
                </a:ext>
              </a:extLst>
            </p:cNvPr>
            <p:cNvSpPr/>
            <p:nvPr/>
          </p:nvSpPr>
          <p:spPr>
            <a:xfrm>
              <a:off x="5090160" y="496441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00A7B1-791C-44B6-C6CB-68B3BC1C276B}"/>
              </a:ext>
            </a:extLst>
          </p:cNvPr>
          <p:cNvGrpSpPr/>
          <p:nvPr/>
        </p:nvGrpSpPr>
        <p:grpSpPr>
          <a:xfrm>
            <a:off x="5387340" y="1187943"/>
            <a:ext cx="533400" cy="502920"/>
            <a:chOff x="5090160" y="4827256"/>
            <a:chExt cx="533400" cy="50292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A9E0AB3-ED5F-BC68-5F18-E3208096B5F0}"/>
                </a:ext>
              </a:extLst>
            </p:cNvPr>
            <p:cNvSpPr/>
            <p:nvPr/>
          </p:nvSpPr>
          <p:spPr>
            <a:xfrm>
              <a:off x="5257800" y="482725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14ABFDE-E93F-A722-D182-9973D01E2A67}"/>
                </a:ext>
              </a:extLst>
            </p:cNvPr>
            <p:cNvSpPr/>
            <p:nvPr/>
          </p:nvSpPr>
          <p:spPr>
            <a:xfrm>
              <a:off x="5090160" y="4964416"/>
              <a:ext cx="365760" cy="3657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Multiply 30">
            <a:extLst>
              <a:ext uri="{FF2B5EF4-FFF2-40B4-BE49-F238E27FC236}">
                <a16:creationId xmlns:a16="http://schemas.microsoft.com/office/drawing/2014/main" id="{E0E950D5-AE2F-DC2D-E905-425E2EB4D202}"/>
              </a:ext>
            </a:extLst>
          </p:cNvPr>
          <p:cNvSpPr/>
          <p:nvPr/>
        </p:nvSpPr>
        <p:spPr>
          <a:xfrm>
            <a:off x="4686300" y="1325103"/>
            <a:ext cx="365760" cy="365760"/>
          </a:xfrm>
          <a:prstGeom prst="mathMultiply">
            <a:avLst>
              <a:gd name="adj1" fmla="val 68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31">
            <a:extLst>
              <a:ext uri="{FF2B5EF4-FFF2-40B4-BE49-F238E27FC236}">
                <a16:creationId xmlns:a16="http://schemas.microsoft.com/office/drawing/2014/main" id="{5FC810BD-F2A4-4DD0-9F13-8BB061AD1C5D}"/>
              </a:ext>
            </a:extLst>
          </p:cNvPr>
          <p:cNvSpPr/>
          <p:nvPr/>
        </p:nvSpPr>
        <p:spPr>
          <a:xfrm>
            <a:off x="5433060" y="1066800"/>
            <a:ext cx="274320" cy="914400"/>
          </a:xfrm>
          <a:prstGeom prst="mathMinus">
            <a:avLst>
              <a:gd name="adj1" fmla="val 358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A0A010-2706-CA35-6608-49AB24ECC443}"/>
              </a:ext>
            </a:extLst>
          </p:cNvPr>
          <p:cNvSpPr txBox="1"/>
          <p:nvPr/>
        </p:nvSpPr>
        <p:spPr>
          <a:xfrm>
            <a:off x="914400" y="1752600"/>
            <a:ext cx="807144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number_to_test % 2 == 0: </a:t>
            </a:r>
            <a:r>
              <a:rPr lang="en-US" sz="28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 Undefined</a:t>
            </a:r>
            <a:endParaRPr lang="en-US" sz="2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DB2A15-82A7-8CFC-116B-69AAE57FB175}"/>
              </a:ext>
            </a:extLst>
          </p:cNvPr>
          <p:cNvSpPr/>
          <p:nvPr/>
        </p:nvSpPr>
        <p:spPr>
          <a:xfrm>
            <a:off x="1060545" y="2522829"/>
            <a:ext cx="7586789" cy="4143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64891AE-606D-32EF-5D6C-F84E8DD8E726}"/>
              </a:ext>
            </a:extLst>
          </p:cNvPr>
          <p:cNvSpPr txBox="1">
            <a:spLocks/>
          </p:cNvSpPr>
          <p:nvPr/>
        </p:nvSpPr>
        <p:spPr>
          <a:xfrm>
            <a:off x="7101388" y="65429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057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24100" y="157102"/>
            <a:ext cx="44958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885841-0378-0A4F-7A74-44DA1D7A67D8}"/>
              </a:ext>
            </a:extLst>
          </p:cNvPr>
          <p:cNvGrpSpPr/>
          <p:nvPr/>
        </p:nvGrpSpPr>
        <p:grpSpPr>
          <a:xfrm>
            <a:off x="2286000" y="1063579"/>
            <a:ext cx="4572000" cy="4576508"/>
            <a:chOff x="2602744" y="1063579"/>
            <a:chExt cx="4572000" cy="457650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A5DA813-8AAD-2569-42A9-F59374555C33}"/>
                </a:ext>
              </a:extLst>
            </p:cNvPr>
            <p:cNvSpPr/>
            <p:nvPr/>
          </p:nvSpPr>
          <p:spPr>
            <a:xfrm>
              <a:off x="2602744" y="1063579"/>
              <a:ext cx="4572000" cy="1371600"/>
            </a:xfrm>
            <a:prstGeom prst="roundRect">
              <a:avLst>
                <a:gd name="adj" fmla="val 26923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AAA2C39-B43C-C8D7-592F-551B47A01CEE}"/>
                </a:ext>
              </a:extLst>
            </p:cNvPr>
            <p:cNvGrpSpPr/>
            <p:nvPr/>
          </p:nvGrpSpPr>
          <p:grpSpPr>
            <a:xfrm>
              <a:off x="2602744" y="2666033"/>
              <a:ext cx="4572000" cy="1371600"/>
              <a:chOff x="1341119" y="2690200"/>
              <a:chExt cx="4572000" cy="1371600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167F289-637A-B681-05A7-CDB1029D7116}"/>
                  </a:ext>
                </a:extLst>
              </p:cNvPr>
              <p:cNvSpPr/>
              <p:nvPr/>
            </p:nvSpPr>
            <p:spPr>
              <a:xfrm>
                <a:off x="1341119" y="2690200"/>
                <a:ext cx="4572000" cy="1371600"/>
              </a:xfrm>
              <a:prstGeom prst="roundRect">
                <a:avLst>
                  <a:gd name="adj" fmla="val 26923"/>
                </a:avLst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A865A2F-40FC-F083-1DE6-E31228A9FB53}"/>
                  </a:ext>
                </a:extLst>
              </p:cNvPr>
              <p:cNvGrpSpPr/>
              <p:nvPr/>
            </p:nvGrpSpPr>
            <p:grpSpPr>
              <a:xfrm>
                <a:off x="1680875" y="2894654"/>
                <a:ext cx="3892488" cy="962693"/>
                <a:chOff x="1803167" y="2658931"/>
                <a:chExt cx="3892488" cy="962693"/>
              </a:xfrm>
            </p:grpSpPr>
            <p:pic>
              <p:nvPicPr>
                <p:cNvPr id="5" name="Picture 4" descr="The VS Code Logo">
                  <a:extLst>
                    <a:ext uri="{FF2B5EF4-FFF2-40B4-BE49-F238E27FC236}">
                      <a16:creationId xmlns:a16="http://schemas.microsoft.com/office/drawing/2014/main" id="{B4A0975E-5B18-3BF2-52E0-5F6BA0284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3167" y="2658931"/>
                  <a:ext cx="962693" cy="96269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2560B0-B0D0-2B85-C3A9-8C7FD48C6EC0}"/>
                    </a:ext>
                  </a:extLst>
                </p:cNvPr>
                <p:cNvSpPr txBox="1"/>
                <p:nvPr/>
              </p:nvSpPr>
              <p:spPr>
                <a:xfrm>
                  <a:off x="2840386" y="2667437"/>
                  <a:ext cx="285526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400" b="1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VS Code</a:t>
                  </a: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783D06-9BBD-9E6B-6469-D1BC9C4AF20A}"/>
                </a:ext>
              </a:extLst>
            </p:cNvPr>
            <p:cNvGrpSpPr/>
            <p:nvPr/>
          </p:nvGrpSpPr>
          <p:grpSpPr>
            <a:xfrm>
              <a:off x="2602744" y="4268487"/>
              <a:ext cx="1828800" cy="1371600"/>
              <a:chOff x="2289988" y="4323630"/>
              <a:chExt cx="1828800" cy="1371600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9A27638-2BFF-DFD7-02A2-B6CC2A8E68ED}"/>
                  </a:ext>
                </a:extLst>
              </p:cNvPr>
              <p:cNvSpPr/>
              <p:nvPr/>
            </p:nvSpPr>
            <p:spPr>
              <a:xfrm>
                <a:off x="2289988" y="4323630"/>
                <a:ext cx="1828800" cy="1371600"/>
              </a:xfrm>
              <a:prstGeom prst="roundRect">
                <a:avLst>
                  <a:gd name="adj" fmla="val 26923"/>
                </a:avLst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2" name="Picture 4" descr="The Python Programming Language Logo">
                <a:extLst>
                  <a:ext uri="{FF2B5EF4-FFF2-40B4-BE49-F238E27FC236}">
                    <a16:creationId xmlns:a16="http://schemas.microsoft.com/office/drawing/2014/main" id="{31A4CBEE-CBA7-1724-6E23-374B56806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539"/>
              <a:stretch/>
            </p:blipFill>
            <p:spPr bwMode="auto">
              <a:xfrm>
                <a:off x="2676224" y="4456009"/>
                <a:ext cx="1056328" cy="1106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3E0F10-1F98-0184-2A95-3B36302C7070}"/>
                </a:ext>
              </a:extLst>
            </p:cNvPr>
            <p:cNvGrpSpPr/>
            <p:nvPr/>
          </p:nvGrpSpPr>
          <p:grpSpPr>
            <a:xfrm>
              <a:off x="5345944" y="4268487"/>
              <a:ext cx="1828800" cy="1371600"/>
              <a:chOff x="4770930" y="4323630"/>
              <a:chExt cx="1828800" cy="1371600"/>
            </a:xfrm>
          </p:grpSpPr>
          <p:sp>
            <p:nvSpPr>
              <p:cNvPr id="27" name="Rounded Rectangle 26" descr="The Debugger Icon in VS Code">
                <a:extLst>
                  <a:ext uri="{FF2B5EF4-FFF2-40B4-BE49-F238E27FC236}">
                    <a16:creationId xmlns:a16="http://schemas.microsoft.com/office/drawing/2014/main" id="{EF3AD75A-57A0-C0DE-73D2-A0AF49EB8498}"/>
                  </a:ext>
                </a:extLst>
              </p:cNvPr>
              <p:cNvSpPr/>
              <p:nvPr/>
            </p:nvSpPr>
            <p:spPr>
              <a:xfrm>
                <a:off x="4770930" y="4323630"/>
                <a:ext cx="1828800" cy="1371600"/>
              </a:xfrm>
              <a:prstGeom prst="roundRect">
                <a:avLst>
                  <a:gd name="adj" fmla="val 26923"/>
                </a:avLst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3CEA0A-AF79-C98E-2A48-5AD5EBE372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206246" y="4464962"/>
                <a:ext cx="958169" cy="1088936"/>
                <a:chOff x="5410200" y="3304109"/>
                <a:chExt cx="1694877" cy="1926183"/>
              </a:xfrm>
            </p:grpSpPr>
            <p:sp>
              <p:nvSpPr>
                <p:cNvPr id="22" name="Triangle 21">
                  <a:extLst>
                    <a:ext uri="{FF2B5EF4-FFF2-40B4-BE49-F238E27FC236}">
                      <a16:creationId xmlns:a16="http://schemas.microsoft.com/office/drawing/2014/main" id="{1A281D15-F201-CFBB-6FFF-7FEF7452AA8B}"/>
                    </a:ext>
                  </a:extLst>
                </p:cNvPr>
                <p:cNvSpPr/>
                <p:nvPr/>
              </p:nvSpPr>
              <p:spPr>
                <a:xfrm rot="5400000">
                  <a:off x="5824917" y="3486989"/>
                  <a:ext cx="1463040" cy="1097280"/>
                </a:xfrm>
                <a:prstGeom prst="triangle">
                  <a:avLst/>
                </a:prstGeom>
                <a:noFill/>
                <a:ln w="889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1BE7F89-73CB-A16F-15BA-6EC718A2C2DC}"/>
                    </a:ext>
                  </a:extLst>
                </p:cNvPr>
                <p:cNvSpPr/>
                <p:nvPr/>
              </p:nvSpPr>
              <p:spPr>
                <a:xfrm>
                  <a:off x="5410200" y="4105501"/>
                  <a:ext cx="1074421" cy="1124791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FFCAC7A-2327-DF5C-AE86-A42132E1FF3B}"/>
                    </a:ext>
                  </a:extLst>
                </p:cNvPr>
                <p:cNvSpPr/>
                <p:nvPr/>
              </p:nvSpPr>
              <p:spPr>
                <a:xfrm>
                  <a:off x="5656338" y="4267200"/>
                  <a:ext cx="546342" cy="838198"/>
                </a:xfrm>
                <a:prstGeom prst="ellipse">
                  <a:avLst/>
                </a:prstGeom>
                <a:noFill/>
                <a:ln w="889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17A27F77-F3F2-9727-A64D-2D2BCE6EE2C9}"/>
                    </a:ext>
                  </a:extLst>
                </p:cNvPr>
                <p:cNvSpPr/>
                <p:nvPr/>
              </p:nvSpPr>
              <p:spPr>
                <a:xfrm rot="5400000">
                  <a:off x="5628064" y="3848100"/>
                  <a:ext cx="602889" cy="838200"/>
                </a:xfrm>
                <a:prstGeom prst="arc">
                  <a:avLst>
                    <a:gd name="adj1" fmla="val 16200000"/>
                    <a:gd name="adj2" fmla="val 5383178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AE6DD601-50DA-1573-105F-24F51803A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21159" y="5013958"/>
                  <a:ext cx="182880" cy="182880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4E17378D-9F0A-2185-884C-CBF829496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75057" y="5013958"/>
                  <a:ext cx="182880" cy="182880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21DC3FAE-5E6B-9626-5B85-6C76EA1004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9190" y="4724400"/>
                  <a:ext cx="182880" cy="0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1A528029-3C34-DBE0-ACD6-99974D5731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3539" y="4724400"/>
                  <a:ext cx="182880" cy="0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Graphic 18" descr="The Open OnDemand Logo">
              <a:extLst>
                <a:ext uri="{FF2B5EF4-FFF2-40B4-BE49-F238E27FC236}">
                  <a16:creationId xmlns:a16="http://schemas.microsoft.com/office/drawing/2014/main" id="{79318058-07C7-A115-9AC5-B4DF82391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4233" y="1254079"/>
              <a:ext cx="3889022" cy="990600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808BADA-A70A-3500-A66A-DA5B01F6A0B0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2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 Code - OnDemand</a:t>
            </a:r>
          </a:p>
        </p:txBody>
      </p:sp>
      <p:pic>
        <p:nvPicPr>
          <p:cNvPr id="4" name="Picture 3" descr="A screenshot of the OnDemand homepage. The “Interactive Apps” menu  has been expanded with the “VS Code-Server” option selected.">
            <a:extLst>
              <a:ext uri="{FF2B5EF4-FFF2-40B4-BE49-F238E27FC236}">
                <a16:creationId xmlns:a16="http://schemas.microsoft.com/office/drawing/2014/main" id="{1F18C6A8-DAD3-6653-F023-58C20492F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324814"/>
            <a:ext cx="7772400" cy="4208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894B9926-33A1-DF8A-8CF2-6154A57AFC04}"/>
              </a:ext>
            </a:extLst>
          </p:cNvPr>
          <p:cNvSpPr/>
          <p:nvPr/>
        </p:nvSpPr>
        <p:spPr>
          <a:xfrm>
            <a:off x="2298192" y="1409700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3E631427-B3FD-F961-1A9A-13201A5055C6}"/>
              </a:ext>
            </a:extLst>
          </p:cNvPr>
          <p:cNvSpPr/>
          <p:nvPr/>
        </p:nvSpPr>
        <p:spPr>
          <a:xfrm>
            <a:off x="2345218" y="4084320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CF8555-F4A4-9BF5-2637-584DA1ABFF9E}"/>
              </a:ext>
            </a:extLst>
          </p:cNvPr>
          <p:cNvSpPr/>
          <p:nvPr/>
        </p:nvSpPr>
        <p:spPr>
          <a:xfrm>
            <a:off x="3136391" y="1371600"/>
            <a:ext cx="1348523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393826-3AC2-A383-EAF7-E03A87AB192B}"/>
              </a:ext>
            </a:extLst>
          </p:cNvPr>
          <p:cNvSpPr/>
          <p:nvPr/>
        </p:nvSpPr>
        <p:spPr>
          <a:xfrm>
            <a:off x="3171226" y="4084320"/>
            <a:ext cx="1513985" cy="304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F29B3-D232-70A0-994B-6B959592402F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5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 Code - OnDemand</a:t>
            </a:r>
          </a:p>
        </p:txBody>
      </p:sp>
      <p:pic>
        <p:nvPicPr>
          <p:cNvPr id="6" name="Picture 5" descr="A screenshot of the VS Code Server configurations page. The preset configuration (4 cores, 4 hours) has been selected and the Launch button highlighted.">
            <a:extLst>
              <a:ext uri="{FF2B5EF4-FFF2-40B4-BE49-F238E27FC236}">
                <a16:creationId xmlns:a16="http://schemas.microsoft.com/office/drawing/2014/main" id="{F408778D-B6AD-D38B-2933-1F6D2ED09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4464" y="970587"/>
            <a:ext cx="6755070" cy="4916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7752A316-A214-9482-4E90-DB1272A972ED}"/>
              </a:ext>
            </a:extLst>
          </p:cNvPr>
          <p:cNvSpPr/>
          <p:nvPr/>
        </p:nvSpPr>
        <p:spPr>
          <a:xfrm>
            <a:off x="2674054" y="4580902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6B6ACC7-5C4D-3D90-F171-8203C114F963}"/>
              </a:ext>
            </a:extLst>
          </p:cNvPr>
          <p:cNvSpPr/>
          <p:nvPr/>
        </p:nvSpPr>
        <p:spPr>
          <a:xfrm>
            <a:off x="3500846" y="4547314"/>
            <a:ext cx="4371704" cy="37197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D52B98C7-FF5A-E19B-9B87-2AD31CFD95B4}"/>
              </a:ext>
            </a:extLst>
          </p:cNvPr>
          <p:cNvSpPr/>
          <p:nvPr/>
        </p:nvSpPr>
        <p:spPr>
          <a:xfrm>
            <a:off x="2674051" y="5010743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D3DA7C-2457-0A8E-3B2F-D00A00999B9F}"/>
              </a:ext>
            </a:extLst>
          </p:cNvPr>
          <p:cNvSpPr/>
          <p:nvPr/>
        </p:nvSpPr>
        <p:spPr>
          <a:xfrm>
            <a:off x="3500845" y="4975691"/>
            <a:ext cx="4371703" cy="37490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C6412C3-74C5-AF35-A4AE-5331A3A32A15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S Code Interactive Session. The “Connect to VS Code”  button is highlighted.">
            <a:extLst>
              <a:ext uri="{FF2B5EF4-FFF2-40B4-BE49-F238E27FC236}">
                <a16:creationId xmlns:a16="http://schemas.microsoft.com/office/drawing/2014/main" id="{78033E8E-C489-99EB-5C9C-9E41A68C7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3273"/>
            <a:ext cx="7772400" cy="3051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9C0D43CA-094E-DDD9-BA1A-BACBEFD4893D}"/>
              </a:ext>
            </a:extLst>
          </p:cNvPr>
          <p:cNvSpPr/>
          <p:nvPr/>
        </p:nvSpPr>
        <p:spPr>
          <a:xfrm>
            <a:off x="43544" y="4278086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1A5F02-E199-0985-4DC1-14DF7BA90DDC}"/>
              </a:ext>
            </a:extLst>
          </p:cNvPr>
          <p:cNvSpPr/>
          <p:nvPr/>
        </p:nvSpPr>
        <p:spPr>
          <a:xfrm>
            <a:off x="845737" y="4114800"/>
            <a:ext cx="1973663" cy="6096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9AF8E-A76C-C06A-A6B3-3D2EE26733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 Code - OnDemand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4A12E35-6291-87B3-6907-B80F67650DB2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2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A7CCB-A3C5-21E5-7648-7CCB215C00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 Code - OnDemand</a:t>
            </a:r>
          </a:p>
        </p:txBody>
      </p:sp>
      <p:pic>
        <p:nvPicPr>
          <p:cNvPr id="6" name="Picture 5" descr="A screenshot of the VS Code User Interface, with the VS Code Extension’s icon highlighted.">
            <a:extLst>
              <a:ext uri="{FF2B5EF4-FFF2-40B4-BE49-F238E27FC236}">
                <a16:creationId xmlns:a16="http://schemas.microsoft.com/office/drawing/2014/main" id="{D49DFC6A-E96C-13AF-F449-5848C5953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971550"/>
            <a:ext cx="7683500" cy="49149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7761935-BDEF-FEFB-B9DC-5C6FA607D13A}"/>
              </a:ext>
            </a:extLst>
          </p:cNvPr>
          <p:cNvSpPr/>
          <p:nvPr/>
        </p:nvSpPr>
        <p:spPr>
          <a:xfrm>
            <a:off x="730250" y="971551"/>
            <a:ext cx="306070" cy="177165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7B307C-D9BD-411E-ED53-C024BD031AA2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17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E23A83-C403-4981-7C75-4AA3D7F75E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79248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 Code – Extensions</a:t>
            </a:r>
          </a:p>
        </p:txBody>
      </p:sp>
      <p:grpSp>
        <p:nvGrpSpPr>
          <p:cNvPr id="9" name="Group 8" descr="A screenshot of the Extensions Marketplace menu in VS Code with the Python Extension selected.">
            <a:extLst>
              <a:ext uri="{FF2B5EF4-FFF2-40B4-BE49-F238E27FC236}">
                <a16:creationId xmlns:a16="http://schemas.microsoft.com/office/drawing/2014/main" id="{9013B102-B5CD-7C49-F100-B60F9974AA69}"/>
              </a:ext>
            </a:extLst>
          </p:cNvPr>
          <p:cNvGrpSpPr/>
          <p:nvPr/>
        </p:nvGrpSpPr>
        <p:grpSpPr>
          <a:xfrm>
            <a:off x="1704267" y="1132142"/>
            <a:ext cx="5735465" cy="4593715"/>
            <a:chOff x="1313035" y="1132142"/>
            <a:chExt cx="5735465" cy="4593715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920B34F-C96A-8E54-470A-4E03DFDF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1132142"/>
              <a:ext cx="4953000" cy="4593715"/>
            </a:xfrm>
            <a:prstGeom prst="rect">
              <a:avLst/>
            </a:prstGeom>
          </p:spPr>
        </p:pic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86B7B2D1-B70D-83C3-26E6-EF9159D1C6FE}"/>
                </a:ext>
              </a:extLst>
            </p:cNvPr>
            <p:cNvSpPr/>
            <p:nvPr/>
          </p:nvSpPr>
          <p:spPr>
            <a:xfrm>
              <a:off x="1313035" y="4191000"/>
              <a:ext cx="749808" cy="304800"/>
            </a:xfrm>
            <a:prstGeom prst="homePlat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17F74B5-20ED-25FB-C475-F7DBA24AC96B}"/>
                </a:ext>
              </a:extLst>
            </p:cNvPr>
            <p:cNvSpPr/>
            <p:nvPr/>
          </p:nvSpPr>
          <p:spPr>
            <a:xfrm>
              <a:off x="2133600" y="4114800"/>
              <a:ext cx="519545" cy="457200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364A4C18-FDBB-B459-BEDB-A7F626237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7" t="32567" r="3077" b="60798"/>
          <a:stretch/>
        </p:blipFill>
        <p:spPr>
          <a:xfrm>
            <a:off x="6651812" y="3538144"/>
            <a:ext cx="685800" cy="304800"/>
          </a:xfrm>
          <a:prstGeom prst="rect">
            <a:avLst/>
          </a:prstGeom>
        </p:spPr>
      </p:pic>
      <p:sp>
        <p:nvSpPr>
          <p:cNvPr id="25" name="Pentagon 24">
            <a:extLst>
              <a:ext uri="{FF2B5EF4-FFF2-40B4-BE49-F238E27FC236}">
                <a16:creationId xmlns:a16="http://schemas.microsoft.com/office/drawing/2014/main" id="{278A21AB-8938-BB9F-D002-974B820F7E58}"/>
              </a:ext>
            </a:extLst>
          </p:cNvPr>
          <p:cNvSpPr/>
          <p:nvPr/>
        </p:nvSpPr>
        <p:spPr>
          <a:xfrm>
            <a:off x="2524832" y="1676400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3C2A9778-066B-B853-FABF-74DFDE829EDA}"/>
              </a:ext>
            </a:extLst>
          </p:cNvPr>
          <p:cNvSpPr/>
          <p:nvPr/>
        </p:nvSpPr>
        <p:spPr>
          <a:xfrm>
            <a:off x="5924864" y="3487942"/>
            <a:ext cx="749808" cy="3048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0A91CC-3DA0-9E8F-E839-C4C16F256235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6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17570-C3EF-8E37-44A2-354AFE940D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54864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 Program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90E26-28FC-D06D-63E2-EEBF6033209C}"/>
              </a:ext>
            </a:extLst>
          </p:cNvPr>
          <p:cNvSpPr txBox="1"/>
          <p:nvPr/>
        </p:nvSpPr>
        <p:spPr>
          <a:xfrm>
            <a:off x="1117257" y="1522696"/>
            <a:ext cx="7391400" cy="4247317"/>
          </a:xfrm>
          <a:prstGeom prst="rect">
            <a:avLst/>
          </a:prstGeom>
          <a:solidFill>
            <a:srgbClr val="1F1F1F"/>
          </a:solidFill>
          <a:ln w="19050"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Fizz_Buzz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number_to_test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	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"Fizz"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(number_to_test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	result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"Buzz"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	return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(result)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Fizz_Buzz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test_val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"Results: "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+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test_result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45CA5-FE77-9362-A355-C2BF8F2D698D}"/>
              </a:ext>
            </a:extLst>
          </p:cNvPr>
          <p:cNvSpPr txBox="1"/>
          <p:nvPr/>
        </p:nvSpPr>
        <p:spPr>
          <a:xfrm>
            <a:off x="635343" y="1522696"/>
            <a:ext cx="481914" cy="4247317"/>
          </a:xfrm>
          <a:prstGeom prst="rect">
            <a:avLst/>
          </a:prstGeom>
          <a:solidFill>
            <a:srgbClr val="1F1F1F"/>
          </a:solidFill>
          <a:ln w="19050">
            <a:solidFill>
              <a:srgbClr val="1F1F1F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2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3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4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5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6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7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8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9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10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11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12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13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14</a:t>
            </a:r>
          </a:p>
          <a:p>
            <a:pPr algn="r"/>
            <a:r>
              <a:rPr lang="en-US" dirty="0">
                <a:solidFill>
                  <a:srgbClr val="CCCCCC"/>
                </a:solidFill>
                <a:highlight>
                  <a:srgbClr val="1F1F1F"/>
                </a:highlight>
                <a:latin typeface="Menlo" panose="020B0609030804020204" pitchFamily="49" charset="0"/>
              </a:rPr>
              <a:t>15</a:t>
            </a:r>
            <a:endParaRPr lang="en-US" dirty="0"/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115159B5-FF8E-4526-8367-3AE01E14FF13}"/>
              </a:ext>
            </a:extLst>
          </p:cNvPr>
          <p:cNvSpPr/>
          <p:nvPr/>
        </p:nvSpPr>
        <p:spPr>
          <a:xfrm>
            <a:off x="635343" y="1071794"/>
            <a:ext cx="1613183" cy="450902"/>
          </a:xfrm>
          <a:prstGeom prst="round2Same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FizzBuzz.py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28148B-DD14-9006-040C-595DA1104EC7}"/>
              </a:ext>
            </a:extLst>
          </p:cNvPr>
          <p:cNvSpPr txBox="1">
            <a:spLocks/>
          </p:cNvSpPr>
          <p:nvPr/>
        </p:nvSpPr>
        <p:spPr>
          <a:xfrm>
            <a:off x="6705600" y="6324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16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ulder template A_Fall2018" id="{4DBAEB30-C452-014B-A9FD-765C86C4777C}" vid="{6BF68067-CA67-8C4A-A41E-F80449A3E0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23030</TotalTime>
  <Words>1598</Words>
  <Application>Microsoft Macintosh PowerPoint</Application>
  <PresentationFormat>On-screen Show (4:3)</PresentationFormat>
  <Paragraphs>265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Andale Mono</vt:lpstr>
      <vt:lpstr>Aptos</vt:lpstr>
      <vt:lpstr>Arial</vt:lpstr>
      <vt:lpstr>Arial Black</vt:lpstr>
      <vt:lpstr>Consolas</vt:lpstr>
      <vt:lpstr>Menlo</vt:lpstr>
      <vt:lpstr>Office Theme</vt:lpstr>
      <vt:lpstr>Debugging with VS Code</vt:lpstr>
      <vt:lpstr>PowerPoint Presentation</vt:lpstr>
      <vt:lpstr>Overview</vt:lpstr>
      <vt:lpstr>VS Code - OnDemand</vt:lpstr>
      <vt:lpstr>VS Code - OnDemand</vt:lpstr>
      <vt:lpstr>VS Code - OnDemand</vt:lpstr>
      <vt:lpstr>VS Code - OnDemand</vt:lpstr>
      <vt:lpstr>VS Code – Extensions</vt:lpstr>
      <vt:lpstr>Example Program</vt:lpstr>
      <vt:lpstr>Breakpoints</vt:lpstr>
      <vt:lpstr>Start the Debugger </vt:lpstr>
      <vt:lpstr>Python Interpreter Error</vt:lpstr>
      <vt:lpstr>List Python Interpreters</vt:lpstr>
      <vt:lpstr>Select Python Interpreter</vt:lpstr>
      <vt:lpstr>Debugger - Controls</vt:lpstr>
      <vt:lpstr>Debugger – Variables Explorer</vt:lpstr>
      <vt:lpstr>Debugger - Controls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Joseph Schneider</dc:creator>
  <cp:lastModifiedBy>Michael Joseph Schneider</cp:lastModifiedBy>
  <cp:revision>2</cp:revision>
  <cp:lastPrinted>2024-08-16T19:40:47Z</cp:lastPrinted>
  <dcterms:created xsi:type="dcterms:W3CDTF">2024-07-22T22:26:58Z</dcterms:created>
  <dcterms:modified xsi:type="dcterms:W3CDTF">2024-09-05T19:54:16Z</dcterms:modified>
</cp:coreProperties>
</file>